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66" r:id="rId3"/>
    <p:sldId id="260" r:id="rId4"/>
    <p:sldId id="264" r:id="rId5"/>
    <p:sldId id="265" r:id="rId6"/>
    <p:sldId id="267" r:id="rId7"/>
    <p:sldId id="268" r:id="rId8"/>
    <p:sldId id="271" r:id="rId9"/>
    <p:sldId id="263" r:id="rId10"/>
    <p:sldId id="269" r:id="rId11"/>
    <p:sldId id="272" r:id="rId12"/>
    <p:sldId id="273" r:id="rId13"/>
    <p:sldId id="274" r:id="rId14"/>
    <p:sldId id="275" r:id="rId15"/>
    <p:sldId id="276" r:id="rId16"/>
    <p:sldId id="270" r:id="rId17"/>
    <p:sldId id="278" r:id="rId18"/>
    <p:sldId id="279" r:id="rId19"/>
    <p:sldId id="280" r:id="rId20"/>
    <p:sldId id="281" r:id="rId21"/>
    <p:sldId id="282" r:id="rId22"/>
    <p:sldId id="283" r:id="rId23"/>
    <p:sldId id="284" r:id="rId24"/>
    <p:sldId id="285" r:id="rId25"/>
    <p:sldId id="286" r:id="rId26"/>
    <p:sldId id="287" r:id="rId27"/>
    <p:sldId id="277" r:id="rId28"/>
    <p:sldId id="288" r:id="rId29"/>
    <p:sldId id="289" r:id="rId30"/>
    <p:sldId id="290" r:id="rId31"/>
    <p:sldId id="291" r:id="rId32"/>
    <p:sldId id="292" r:id="rId33"/>
    <p:sldId id="262" r:id="rId34"/>
    <p:sldId id="293" r:id="rId35"/>
    <p:sldId id="294" r:id="rId36"/>
    <p:sldId id="296" r:id="rId37"/>
    <p:sldId id="297" r:id="rId38"/>
    <p:sldId id="298" r:id="rId39"/>
    <p:sldId id="299" r:id="rId40"/>
    <p:sldId id="300" r:id="rId41"/>
    <p:sldId id="301" r:id="rId42"/>
    <p:sldId id="302" r:id="rId43"/>
    <p:sldId id="303" r:id="rId44"/>
    <p:sldId id="26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9"/>
    <p:restoredTop sz="94682"/>
  </p:normalViewPr>
  <p:slideViewPr>
    <p:cSldViewPr snapToGrid="0" snapToObjects="1">
      <p:cViewPr varScale="1">
        <p:scale>
          <a:sx n="107" d="100"/>
          <a:sy n="107" d="100"/>
        </p:scale>
        <p:origin x="176" y="9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9/21/22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9/21/22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9/21/22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9/21/22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9/21/22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9/21/22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9/21/22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rainn.org/national-resources-sexual-assault-survivors-and-their-loved-ones"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www.adventist.org/official-statements/child-sexual-abuse/" TargetMode="External"/><Relationship Id="rId4" Type="http://schemas.openxmlformats.org/officeDocument/2006/relationships/hyperlink" Target="https://www.enditnownorthamerica.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findtreatment.samhsa.gov/"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cdc.gov/violenceprevention/pdf/preventingACES-508.pdf" TargetMode="External"/><Relationship Id="rId5" Type="http://schemas.openxmlformats.org/officeDocument/2006/relationships/hyperlink" Target="https://suicidepreventionlifeline.org/" TargetMode="External"/><Relationship Id="rId4" Type="http://schemas.openxmlformats.org/officeDocument/2006/relationships/hyperlink" Target="https://www.nadfamily.org/resources/counselo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violenceprevention/childsexualabuse/fastfact.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3390/rel12070549"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rainn.org/articles/how-can-i-protect-my-child-sexual-assault" TargetMode="External"/><Relationship Id="rId5" Type="http://schemas.openxmlformats.org/officeDocument/2006/relationships/hyperlink" Target="https://www.rainn.org/articles/warning-signs-teens" TargetMode="External"/><Relationship Id="rId4" Type="http://schemas.openxmlformats.org/officeDocument/2006/relationships/hyperlink" Target="https://www.rainn.org/articles/warning-signs-young-childre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5" cy="6853620"/>
          </a:xfrm>
          <a:prstGeom prst="rect">
            <a:avLst/>
          </a:prstGeom>
        </p:spPr>
      </p:pic>
      <p:sp>
        <p:nvSpPr>
          <p:cNvPr id="4" name="TextBox 3"/>
          <p:cNvSpPr txBox="1"/>
          <p:nvPr/>
        </p:nvSpPr>
        <p:spPr>
          <a:xfrm>
            <a:off x="109731" y="2414712"/>
            <a:ext cx="5431858" cy="3151241"/>
          </a:xfrm>
          <a:prstGeom prst="rect">
            <a:avLst/>
          </a:prstGeom>
          <a:noFill/>
        </p:spPr>
        <p:txBody>
          <a:bodyPr wrap="square" rtlCol="0" anchor="b">
            <a:noAutofit/>
          </a:bodyPr>
          <a:lstStyle/>
          <a:p>
            <a:r>
              <a:rPr lang="en-US" sz="4400" b="1" dirty="0">
                <a:solidFill>
                  <a:schemeClr val="bg1"/>
                </a:solidFill>
                <a:latin typeface="Avenir Next Condensed" panose="020B0506020202020204" pitchFamily="34" charset="0"/>
              </a:rPr>
              <a:t>The Impact of Sexual Abuse on Children</a:t>
            </a:r>
          </a:p>
        </p:txBody>
      </p:sp>
      <p:sp>
        <p:nvSpPr>
          <p:cNvPr id="5" name="TextBox 4"/>
          <p:cNvSpPr txBox="1"/>
          <p:nvPr/>
        </p:nvSpPr>
        <p:spPr>
          <a:xfrm>
            <a:off x="109731" y="6073477"/>
            <a:ext cx="7655035" cy="646331"/>
          </a:xfrm>
          <a:prstGeom prst="rect">
            <a:avLst/>
          </a:prstGeom>
          <a:noFill/>
        </p:spPr>
        <p:txBody>
          <a:bodyPr wrap="square" rtlCol="0">
            <a:spAutoFit/>
          </a:bodyPr>
          <a:lstStyle/>
          <a:p>
            <a:r>
              <a:rPr lang="en-US" sz="1200" dirty="0">
                <a:ln w="18415" cmpd="sng">
                  <a:noFill/>
                  <a:prstDash val="solid"/>
                </a:ln>
                <a:solidFill>
                  <a:schemeClr val="bg1">
                    <a:lumMod val="85000"/>
                  </a:schemeClr>
                </a:solidFill>
                <a:latin typeface="Avenir Next Condensed" panose="020B0506020202020204" pitchFamily="34" charset="0"/>
              </a:rPr>
              <a:t>Written by: </a:t>
            </a:r>
            <a:r>
              <a:rPr lang="en-US" sz="1200" b="1" dirty="0">
                <a:solidFill>
                  <a:schemeClr val="bg1">
                    <a:lumMod val="85000"/>
                  </a:schemeClr>
                </a:solidFill>
                <a:latin typeface="Avenir Next Condensed" panose="020B0506020202020204" pitchFamily="34" charset="0"/>
              </a:rPr>
              <a:t>Alina Baltazar</a:t>
            </a:r>
            <a:r>
              <a:rPr lang="en-US" sz="1200" dirty="0">
                <a:solidFill>
                  <a:schemeClr val="bg1">
                    <a:lumMod val="85000"/>
                  </a:schemeClr>
                </a:solidFill>
                <a:latin typeface="Avenir Next Condensed" panose="020B0506020202020204" pitchFamily="34" charset="0"/>
              </a:rPr>
              <a:t>, PhD, MSW, LMSW, CFLE, CCTP-I, CCTP-F is the MSW Program Director &amp; Professor in the School of Social Work and Co-Associate Director for the Institute for the Prevention of Addictions at Andrews University, and also a psychotherapist who treats mental illness in children/adolescents and families in Berrien Springs, MI, USA.</a:t>
            </a:r>
          </a:p>
        </p:txBody>
      </p:sp>
      <p:sp>
        <p:nvSpPr>
          <p:cNvPr id="6" name="TextBox 5"/>
          <p:cNvSpPr txBox="1"/>
          <p:nvPr/>
        </p:nvSpPr>
        <p:spPr>
          <a:xfrm>
            <a:off x="109731" y="5704145"/>
            <a:ext cx="7543800" cy="369332"/>
          </a:xfrm>
          <a:prstGeom prst="rect">
            <a:avLst/>
          </a:prstGeom>
          <a:noFill/>
        </p:spPr>
        <p:txBody>
          <a:bodyPr wrap="square" rtlCol="0">
            <a:spAutoFit/>
          </a:bodyPr>
          <a:lstStyle/>
          <a:p>
            <a:r>
              <a:rPr lang="en-US" spc="50" dirty="0">
                <a:ln w="13500">
                  <a:noFill/>
                  <a:prstDash val="solid"/>
                </a:ln>
                <a:solidFill>
                  <a:srgbClr val="FDA400"/>
                </a:solidFill>
                <a:latin typeface="Avenir Next Condensed Medium" panose="020B0506020202020204" pitchFamily="34" charset="0"/>
                <a:cs typeface="Georgia"/>
              </a:rPr>
              <a:t>Presented by: (add presenter’s name here)</a:t>
            </a: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Impact of Sexual Abuse on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458928"/>
            <a:ext cx="7332956" cy="4642168"/>
          </a:xfrm>
          <a:prstGeom prst="rect">
            <a:avLst/>
          </a:prstGeom>
          <a:noFill/>
        </p:spPr>
        <p:txBody>
          <a:bodyPr wrap="square" rtlCol="0">
            <a:spAutoFit/>
          </a:bodyPr>
          <a:lstStyle/>
          <a:p>
            <a:r>
              <a:rPr lang="en-US" sz="2400" dirty="0"/>
              <a:t>Of all the adverse childhood experiences a child can have, sexual abuse is the most harmful due to its long-term impact on a child’s development. According to the</a:t>
            </a:r>
          </a:p>
          <a:p>
            <a:r>
              <a:rPr lang="en-US" sz="2400" dirty="0"/>
              <a:t>CDC (2022), childhood sexual abuse impacts children/teens/adults in multiple ways.</a:t>
            </a:r>
          </a:p>
          <a:p>
            <a:endParaRPr lang="en-US" sz="800" dirty="0"/>
          </a:p>
          <a:p>
            <a:pPr marL="285750" indent="-285750">
              <a:lnSpc>
                <a:spcPct val="150000"/>
              </a:lnSpc>
              <a:buClr>
                <a:srgbClr val="E18F39"/>
              </a:buClr>
              <a:buFont typeface="Arial" panose="020B0604020202020204" pitchFamily="34" charset="0"/>
              <a:buChar char="•"/>
            </a:pPr>
            <a:r>
              <a:rPr lang="en-US" sz="2800" dirty="0"/>
              <a:t>Behaviorally</a:t>
            </a:r>
          </a:p>
          <a:p>
            <a:pPr marL="285750" indent="-285750">
              <a:lnSpc>
                <a:spcPct val="150000"/>
              </a:lnSpc>
              <a:buClr>
                <a:srgbClr val="E18F39"/>
              </a:buClr>
              <a:buFont typeface="Arial" panose="020B0604020202020204" pitchFamily="34" charset="0"/>
              <a:buChar char="•"/>
            </a:pPr>
            <a:r>
              <a:rPr lang="en-US" sz="2800" dirty="0"/>
              <a:t>Emotionally</a:t>
            </a:r>
          </a:p>
          <a:p>
            <a:pPr marL="285750" indent="-285750">
              <a:lnSpc>
                <a:spcPct val="150000"/>
              </a:lnSpc>
              <a:buClr>
                <a:srgbClr val="E18F39"/>
              </a:buClr>
              <a:buFont typeface="Arial" panose="020B0604020202020204" pitchFamily="34" charset="0"/>
              <a:buChar char="•"/>
            </a:pPr>
            <a:r>
              <a:rPr lang="en-US" sz="2800" dirty="0"/>
              <a:t>Physically</a:t>
            </a:r>
          </a:p>
          <a:p>
            <a:pPr marL="285750" indent="-285750">
              <a:lnSpc>
                <a:spcPct val="150000"/>
              </a:lnSpc>
              <a:buClr>
                <a:srgbClr val="E18F39"/>
              </a:buClr>
              <a:buFont typeface="Arial" panose="020B0604020202020204" pitchFamily="34" charset="0"/>
              <a:buChar char="•"/>
            </a:pPr>
            <a:r>
              <a:rPr lang="en-US" sz="2800" dirty="0"/>
              <a:t>Spiritually</a:t>
            </a:r>
          </a:p>
        </p:txBody>
      </p:sp>
    </p:spTree>
    <p:extLst>
      <p:ext uri="{BB962C8B-B14F-4D97-AF65-F5344CB8AC3E}">
        <p14:creationId xmlns:p14="http://schemas.microsoft.com/office/powerpoint/2010/main" val="382581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Impact of Sexual Abuse on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458928"/>
            <a:ext cx="7332956" cy="3877985"/>
          </a:xfrm>
          <a:prstGeom prst="rect">
            <a:avLst/>
          </a:prstGeom>
          <a:noFill/>
        </p:spPr>
        <p:txBody>
          <a:bodyPr wrap="square" rtlCol="0">
            <a:spAutoFit/>
          </a:bodyPr>
          <a:lstStyle/>
          <a:p>
            <a:pPr algn="ctr">
              <a:lnSpc>
                <a:spcPct val="150000"/>
              </a:lnSpc>
              <a:buClr>
                <a:srgbClr val="E18F39"/>
              </a:buClr>
            </a:pPr>
            <a:r>
              <a:rPr lang="en-US" sz="3600" b="1" dirty="0"/>
              <a:t>Behaviorally</a:t>
            </a:r>
          </a:p>
          <a:p>
            <a:endParaRPr lang="en-US" sz="3200" dirty="0"/>
          </a:p>
          <a:p>
            <a:r>
              <a:rPr lang="en-US" sz="3200" dirty="0"/>
              <a:t>More likely to use and abuse substances, including opioids, participate in risky sexual behaviors (multiple sexual partners or unprotected sex), and more likely to perpetrate sexual violence.</a:t>
            </a:r>
          </a:p>
        </p:txBody>
      </p:sp>
    </p:spTree>
    <p:extLst>
      <p:ext uri="{BB962C8B-B14F-4D97-AF65-F5344CB8AC3E}">
        <p14:creationId xmlns:p14="http://schemas.microsoft.com/office/powerpoint/2010/main" val="427237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Impact of Sexual Abuse on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405347"/>
            <a:ext cx="7332956" cy="4555093"/>
          </a:xfrm>
          <a:prstGeom prst="rect">
            <a:avLst/>
          </a:prstGeom>
          <a:noFill/>
        </p:spPr>
        <p:txBody>
          <a:bodyPr wrap="square" rtlCol="0">
            <a:spAutoFit/>
          </a:bodyPr>
          <a:lstStyle/>
          <a:p>
            <a:pPr algn="ctr">
              <a:lnSpc>
                <a:spcPct val="150000"/>
              </a:lnSpc>
              <a:buClr>
                <a:srgbClr val="E18F39"/>
              </a:buClr>
            </a:pPr>
            <a:r>
              <a:rPr lang="en-US" sz="3600" b="1" dirty="0"/>
              <a:t>Emotionally</a:t>
            </a:r>
          </a:p>
          <a:p>
            <a:pPr>
              <a:lnSpc>
                <a:spcPct val="150000"/>
              </a:lnSpc>
              <a:buClr>
                <a:srgbClr val="E18F39"/>
              </a:buClr>
            </a:pPr>
            <a:endParaRPr lang="en-US" sz="800" dirty="0"/>
          </a:p>
          <a:p>
            <a:pPr>
              <a:buClr>
                <a:srgbClr val="E18F39"/>
              </a:buClr>
            </a:pPr>
            <a:r>
              <a:rPr lang="en-US" sz="3200" dirty="0"/>
              <a:t>Higher rates of depression, suicide, and posttraumatic stress disorder (PTSD). More likely to be victimized later in life. Females who experienced child sexual abuse are 2-13 times more likely to experience sexual assault and twice the risk of domestic violence in adulthood.</a:t>
            </a:r>
          </a:p>
        </p:txBody>
      </p:sp>
    </p:spTree>
    <p:extLst>
      <p:ext uri="{BB962C8B-B14F-4D97-AF65-F5344CB8AC3E}">
        <p14:creationId xmlns:p14="http://schemas.microsoft.com/office/powerpoint/2010/main" val="155882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Impact of Sexual Abuse on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769646"/>
            <a:ext cx="7332956" cy="3077766"/>
          </a:xfrm>
          <a:prstGeom prst="rect">
            <a:avLst/>
          </a:prstGeom>
          <a:noFill/>
        </p:spPr>
        <p:txBody>
          <a:bodyPr wrap="square" rtlCol="0">
            <a:spAutoFit/>
          </a:bodyPr>
          <a:lstStyle/>
          <a:p>
            <a:pPr algn="ctr">
              <a:lnSpc>
                <a:spcPct val="150000"/>
              </a:lnSpc>
              <a:buClr>
                <a:srgbClr val="E18F39"/>
              </a:buClr>
            </a:pPr>
            <a:r>
              <a:rPr lang="en-US" sz="3600" b="1" dirty="0"/>
              <a:t>Physically</a:t>
            </a:r>
          </a:p>
          <a:p>
            <a:pPr>
              <a:lnSpc>
                <a:spcPct val="150000"/>
              </a:lnSpc>
              <a:buClr>
                <a:srgbClr val="E18F39"/>
              </a:buClr>
            </a:pPr>
            <a:endParaRPr lang="en-US" sz="800" dirty="0"/>
          </a:p>
          <a:p>
            <a:r>
              <a:rPr lang="en-US" sz="3200" dirty="0"/>
              <a:t>Higher rates of sexually transmitted infections, physical injuries, and chronic conditions later in life (heart disease, obesity, and cancer).</a:t>
            </a:r>
          </a:p>
        </p:txBody>
      </p:sp>
    </p:spTree>
    <p:extLst>
      <p:ext uri="{BB962C8B-B14F-4D97-AF65-F5344CB8AC3E}">
        <p14:creationId xmlns:p14="http://schemas.microsoft.com/office/powerpoint/2010/main" val="96754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Impact of Sexual Abuse on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14788" y="1280977"/>
            <a:ext cx="7332956" cy="4801314"/>
          </a:xfrm>
          <a:prstGeom prst="rect">
            <a:avLst/>
          </a:prstGeom>
          <a:noFill/>
        </p:spPr>
        <p:txBody>
          <a:bodyPr wrap="square" rtlCol="0">
            <a:spAutoFit/>
          </a:bodyPr>
          <a:lstStyle/>
          <a:p>
            <a:pPr algn="ctr">
              <a:lnSpc>
                <a:spcPct val="150000"/>
              </a:lnSpc>
              <a:buClr>
                <a:srgbClr val="E18F39"/>
              </a:buClr>
            </a:pPr>
            <a:r>
              <a:rPr lang="en-US" sz="3200" b="1" dirty="0"/>
              <a:t>Spiritually</a:t>
            </a:r>
          </a:p>
          <a:p>
            <a:pPr>
              <a:lnSpc>
                <a:spcPct val="150000"/>
              </a:lnSpc>
              <a:buClr>
                <a:srgbClr val="E18F39"/>
              </a:buClr>
            </a:pPr>
            <a:endParaRPr lang="en-US" sz="800" dirty="0"/>
          </a:p>
          <a:p>
            <a:pPr>
              <a:buClr>
                <a:srgbClr val="E18F39"/>
              </a:buClr>
            </a:pPr>
            <a:r>
              <a:rPr lang="en-US" sz="2400" dirty="0"/>
              <a:t>Since the vast majority of sexual assaults are committed by trusted adults, this can impact a child’s view of a caring heavenly Father. In addition, a child may have wondered how a loving God could have allowed the abuse to happen or didn’t save him/her from an abusive home. Jesus knew how harming a child can have devastating effects when he said, </a:t>
            </a:r>
            <a:r>
              <a:rPr lang="en-US" sz="2400" i="1" dirty="0"/>
              <a:t>“Whoever causes one of these little ones who believe in me to sin, it would be better for him if a great millstone were hung around his neck, and he were thrown into the sea.” </a:t>
            </a:r>
            <a:r>
              <a:rPr lang="en-US" dirty="0"/>
              <a:t>Mark 9:42. NKJV</a:t>
            </a:r>
          </a:p>
        </p:txBody>
      </p:sp>
    </p:spTree>
    <p:extLst>
      <p:ext uri="{BB962C8B-B14F-4D97-AF65-F5344CB8AC3E}">
        <p14:creationId xmlns:p14="http://schemas.microsoft.com/office/powerpoint/2010/main" val="412596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145423" y="1021497"/>
            <a:ext cx="6252210" cy="769441"/>
          </a:xfrm>
          <a:prstGeom prst="rect">
            <a:avLst/>
          </a:prstGeom>
        </p:spPr>
        <p:txBody>
          <a:bodyPr wrap="square" anchor="b">
            <a:spAutoFit/>
          </a:bodyPr>
          <a:lstStyle/>
          <a:p>
            <a:r>
              <a:rPr lang="en-US" sz="4400" b="1" dirty="0">
                <a:solidFill>
                  <a:srgbClr val="FDA400"/>
                </a:solidFill>
                <a:latin typeface="Avenir Next Condensed" panose="020B0506020202020204" pitchFamily="34" charset="0"/>
              </a:rPr>
              <a:t>Discussion Question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1" y="2376263"/>
            <a:ext cx="7329575" cy="1938992"/>
          </a:xfrm>
          <a:prstGeom prst="rect">
            <a:avLst/>
          </a:prstGeom>
          <a:noFill/>
        </p:spPr>
        <p:txBody>
          <a:bodyPr wrap="square" rtlCol="0" anchor="t" anchorCtr="0">
            <a:spAutoFit/>
          </a:bodyPr>
          <a:lstStyle/>
          <a:p>
            <a:r>
              <a:rPr lang="en-US" sz="4000" b="1" dirty="0">
                <a:solidFill>
                  <a:schemeClr val="bg1"/>
                </a:solidFill>
                <a:latin typeface="Avenir Next Condensed" panose="020B0506020202020204" pitchFamily="34" charset="0"/>
              </a:rPr>
              <a:t>Are these statistics scary to you or do you think it won’t happen to your child?</a:t>
            </a:r>
          </a:p>
        </p:txBody>
      </p:sp>
    </p:spTree>
    <p:extLst>
      <p:ext uri="{BB962C8B-B14F-4D97-AF65-F5344CB8AC3E}">
        <p14:creationId xmlns:p14="http://schemas.microsoft.com/office/powerpoint/2010/main" val="119141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804239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Recognizing Sexual Assault in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14788" y="1436898"/>
            <a:ext cx="7332956" cy="4524315"/>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400" dirty="0"/>
              <a:t>Children naturally explore their sexuality and reproductive parts as they develop, especially around toilette training and then puberty.</a:t>
            </a:r>
          </a:p>
          <a:p>
            <a:pPr>
              <a:buClr>
                <a:srgbClr val="E18F39"/>
              </a:buClr>
            </a:pPr>
            <a:endParaRPr lang="en-US" sz="800" dirty="0"/>
          </a:p>
          <a:p>
            <a:pPr marL="285750" indent="-285750">
              <a:buClr>
                <a:srgbClr val="E18F39"/>
              </a:buClr>
              <a:buFont typeface="Arial" panose="020B0604020202020204" pitchFamily="34" charset="0"/>
              <a:buChar char="•"/>
            </a:pPr>
            <a:r>
              <a:rPr lang="en-US" sz="2400" dirty="0"/>
              <a:t>These are signs of normal child development and not symptoms of sexual abuse.</a:t>
            </a:r>
          </a:p>
          <a:p>
            <a:pPr>
              <a:buClr>
                <a:srgbClr val="E18F39"/>
              </a:buClr>
            </a:pPr>
            <a:endParaRPr lang="en-US" sz="800" dirty="0"/>
          </a:p>
          <a:p>
            <a:pPr marL="285750" indent="-285750">
              <a:buClr>
                <a:srgbClr val="E18F39"/>
              </a:buClr>
              <a:buFont typeface="Arial" panose="020B0604020202020204" pitchFamily="34" charset="0"/>
              <a:buChar char="•"/>
            </a:pPr>
            <a:r>
              <a:rPr lang="en-US" sz="2400" dirty="0"/>
              <a:t>Children do need to be trained to set up boundaries related to their reproductive parts, but they shouldn’t feel horrified by their body parts based on adults’ reactions.  </a:t>
            </a:r>
          </a:p>
          <a:p>
            <a:pPr>
              <a:buClr>
                <a:srgbClr val="E18F39"/>
              </a:buClr>
            </a:pPr>
            <a:endParaRPr lang="en-US" sz="800" dirty="0"/>
          </a:p>
          <a:p>
            <a:pPr marL="285750" indent="-285750">
              <a:buClr>
                <a:srgbClr val="E18F39"/>
              </a:buClr>
              <a:buFont typeface="Arial" panose="020B0604020202020204" pitchFamily="34" charset="0"/>
              <a:buChar char="•"/>
            </a:pPr>
            <a:r>
              <a:rPr lang="en-US" sz="2400" dirty="0"/>
              <a:t>Parents are encouraged to teach their children the difference between good and bad touch.</a:t>
            </a:r>
          </a:p>
        </p:txBody>
      </p:sp>
    </p:spTree>
    <p:extLst>
      <p:ext uri="{BB962C8B-B14F-4D97-AF65-F5344CB8AC3E}">
        <p14:creationId xmlns:p14="http://schemas.microsoft.com/office/powerpoint/2010/main" val="301932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Physical Signs of Sexual Assault in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14788" y="1436898"/>
            <a:ext cx="7332956" cy="4093428"/>
          </a:xfrm>
          <a:prstGeom prst="rect">
            <a:avLst/>
          </a:prstGeom>
          <a:noFill/>
        </p:spPr>
        <p:txBody>
          <a:bodyPr wrap="square" rtlCol="0">
            <a:spAutoFit/>
          </a:bodyPr>
          <a:lstStyle/>
          <a:p>
            <a:pPr>
              <a:buClr>
                <a:srgbClr val="E18F39"/>
              </a:buClr>
            </a:pPr>
            <a:r>
              <a:rPr lang="en-US" sz="2000" dirty="0"/>
              <a:t>It can be difficult to recognize signs of sexual abuse in children. The best way is just to notice any behavior or emotional differences that aren’t explained by any other changes in the child’s life. They can be very subtle because the abuser is good at hiding what he/she is doing and has probably threatened the child if he/she told anyone. Children often don’t realize what is happening to them or how to express their fears and discomfort. Here are some signs a young child might be experiencing sexual molestation, according to the Rape, Abuse, &amp; Incest National Network (RAINN, 2022):</a:t>
            </a:r>
          </a:p>
          <a:p>
            <a:pPr>
              <a:buClr>
                <a:srgbClr val="E18F39"/>
              </a:buClr>
            </a:pPr>
            <a:endParaRPr lang="en-US" sz="1000" dirty="0"/>
          </a:p>
          <a:p>
            <a:pPr marL="285750" indent="-285750">
              <a:buClr>
                <a:srgbClr val="E18F39"/>
              </a:buClr>
              <a:buFont typeface="Arial" panose="020B0604020202020204" pitchFamily="34" charset="0"/>
              <a:buChar char="•"/>
            </a:pPr>
            <a:r>
              <a:rPr lang="en-US" sz="2000" b="1" dirty="0"/>
              <a:t>Sexually transmitted infections</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Signs of trauma around the genital area or unexplained blood on sheets, underwear, or clothing</a:t>
            </a:r>
          </a:p>
        </p:txBody>
      </p:sp>
    </p:spTree>
    <p:extLst>
      <p:ext uri="{BB962C8B-B14F-4D97-AF65-F5344CB8AC3E}">
        <p14:creationId xmlns:p14="http://schemas.microsoft.com/office/powerpoint/2010/main" val="366877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Behavioral Signs of Sexual Assault in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32155" y="1089055"/>
            <a:ext cx="7279690" cy="4939814"/>
          </a:xfrm>
          <a:prstGeom prst="rect">
            <a:avLst/>
          </a:prstGeom>
          <a:noFill/>
        </p:spPr>
        <p:txBody>
          <a:bodyPr wrap="square" rtlCol="0">
            <a:spAutoFit/>
          </a:bodyPr>
          <a:lstStyle/>
          <a:p>
            <a:pPr>
              <a:buClr>
                <a:srgbClr val="E18F39"/>
              </a:buClr>
            </a:pPr>
            <a:endParaRPr lang="en-US" sz="1000" dirty="0"/>
          </a:p>
          <a:p>
            <a:pPr marL="285750" indent="-285750">
              <a:buClr>
                <a:srgbClr val="E18F39"/>
              </a:buClr>
              <a:buFont typeface="Arial" panose="020B0604020202020204" pitchFamily="34" charset="0"/>
              <a:buChar char="•"/>
            </a:pPr>
            <a:r>
              <a:rPr lang="en-US" sz="2000" b="1" dirty="0"/>
              <a:t>Excessive talk about or knowledge of sexual topics</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Keeping secrets, not talking as much as usual</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Not wanting to be left alone with certain people or being afraid to be away from primary caregivers, especially if this is a new behavior</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Regressive behaviors or resuming behaviors they had grown out of, such as thumb sucking or bedwetting</a:t>
            </a:r>
          </a:p>
          <a:p>
            <a:pPr>
              <a:buClr>
                <a:srgbClr val="E18F39"/>
              </a:buClr>
            </a:pPr>
            <a:endParaRPr lang="en-US" sz="1000" b="1" dirty="0"/>
          </a:p>
          <a:p>
            <a:pPr marL="285750" indent="-285750">
              <a:lnSpc>
                <a:spcPct val="150000"/>
              </a:lnSpc>
              <a:buClr>
                <a:srgbClr val="E18F39"/>
              </a:buClr>
              <a:buFont typeface="Arial" panose="020B0604020202020204" pitchFamily="34" charset="0"/>
              <a:buChar char="•"/>
            </a:pPr>
            <a:r>
              <a:rPr lang="en-US" sz="2000" b="1" dirty="0"/>
              <a:t>Overly compliant behavior</a:t>
            </a:r>
            <a:endParaRPr lang="en-US" sz="800" b="1" dirty="0"/>
          </a:p>
          <a:p>
            <a:pPr marL="285750" indent="-285750">
              <a:lnSpc>
                <a:spcPct val="150000"/>
              </a:lnSpc>
              <a:buClr>
                <a:srgbClr val="E18F39"/>
              </a:buClr>
              <a:buFont typeface="Arial" panose="020B0604020202020204" pitchFamily="34" charset="0"/>
              <a:buChar char="•"/>
            </a:pPr>
            <a:r>
              <a:rPr lang="en-US" sz="2000" b="1" dirty="0"/>
              <a:t>Sexual behavior that is inappropriate for the child’s age</a:t>
            </a:r>
          </a:p>
          <a:p>
            <a:pPr marL="285750" indent="-285750">
              <a:lnSpc>
                <a:spcPct val="150000"/>
              </a:lnSpc>
              <a:buClr>
                <a:srgbClr val="E18F39"/>
              </a:buClr>
              <a:buFont typeface="Arial" panose="020B0604020202020204" pitchFamily="34" charset="0"/>
              <a:buChar char="•"/>
            </a:pPr>
            <a:r>
              <a:rPr lang="en-US" sz="2000" b="1" dirty="0"/>
              <a:t>Spending an unusual amount of time alone</a:t>
            </a:r>
          </a:p>
          <a:p>
            <a:pPr>
              <a:lnSpc>
                <a:spcPct val="150000"/>
              </a:lnSpc>
              <a:buClr>
                <a:srgbClr val="E18F39"/>
              </a:buClr>
            </a:pPr>
            <a:endParaRPr lang="en-US" sz="1000" b="1" dirty="0"/>
          </a:p>
          <a:p>
            <a:pPr marL="285750" indent="-285750">
              <a:buClr>
                <a:srgbClr val="E18F39"/>
              </a:buClr>
              <a:buFont typeface="Arial" panose="020B0604020202020204" pitchFamily="34" charset="0"/>
              <a:buChar char="•"/>
            </a:pPr>
            <a:r>
              <a:rPr lang="en-US" sz="2000" b="1" dirty="0"/>
              <a:t>Trying to avoid removing clothing to change or bathe</a:t>
            </a:r>
          </a:p>
        </p:txBody>
      </p:sp>
    </p:spTree>
    <p:extLst>
      <p:ext uri="{BB962C8B-B14F-4D97-AF65-F5344CB8AC3E}">
        <p14:creationId xmlns:p14="http://schemas.microsoft.com/office/powerpoint/2010/main" val="403497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Emotional Signs of Sexual Assault in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932155" y="1089055"/>
            <a:ext cx="7279690" cy="4185761"/>
          </a:xfrm>
          <a:prstGeom prst="rect">
            <a:avLst/>
          </a:prstGeom>
          <a:noFill/>
        </p:spPr>
        <p:txBody>
          <a:bodyPr wrap="square" rtlCol="0">
            <a:spAutoFit/>
          </a:bodyPr>
          <a:lstStyle/>
          <a:p>
            <a:pPr>
              <a:buClr>
                <a:srgbClr val="E18F39"/>
              </a:buClr>
            </a:pPr>
            <a:endParaRPr lang="en-US" sz="1000" dirty="0"/>
          </a:p>
          <a:p>
            <a:pPr marL="285750" indent="-285750">
              <a:buClr>
                <a:srgbClr val="E18F39"/>
              </a:buClr>
              <a:buFont typeface="Arial" panose="020B0604020202020204" pitchFamily="34" charset="0"/>
              <a:buChar char="•"/>
            </a:pPr>
            <a:r>
              <a:rPr lang="en-US" sz="2000" b="1" dirty="0"/>
              <a:t>Keeping Change in eating habits</a:t>
            </a:r>
          </a:p>
          <a:p>
            <a:pPr>
              <a:buClr>
                <a:srgbClr val="E18F39"/>
              </a:buClr>
            </a:pPr>
            <a:endParaRPr lang="en-US" sz="2000" b="1" dirty="0"/>
          </a:p>
          <a:p>
            <a:pPr marL="285750" indent="-285750">
              <a:buClr>
                <a:srgbClr val="E18F39"/>
              </a:buClr>
              <a:buFont typeface="Arial" panose="020B0604020202020204" pitchFamily="34" charset="0"/>
              <a:buChar char="•"/>
            </a:pPr>
            <a:r>
              <a:rPr lang="en-US" sz="2000" b="1" dirty="0"/>
              <a:t>Changes in mood or personality, such as increased aggression</a:t>
            </a:r>
          </a:p>
          <a:p>
            <a:pPr>
              <a:buClr>
                <a:srgbClr val="E18F39"/>
              </a:buClr>
            </a:pPr>
            <a:endParaRPr lang="en-US" sz="1000" b="1" dirty="0"/>
          </a:p>
          <a:p>
            <a:pPr marL="285750" indent="-285750">
              <a:buClr>
                <a:srgbClr val="E18F39"/>
              </a:buClr>
              <a:buFont typeface="Arial" panose="020B0604020202020204" pitchFamily="34" charset="0"/>
              <a:buChar char="•"/>
            </a:pPr>
            <a:r>
              <a:rPr lang="en-US" b="1" dirty="0"/>
              <a:t>Decrease in confidence or self-image</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Excessive worry or fearfulness</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Increase in unexplained health problems such as stomach aches and headaches</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Loss or decrease in interest in school, activities, and friends</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Nightmares or fear of being alone at night</a:t>
            </a:r>
          </a:p>
          <a:p>
            <a:pPr>
              <a:buClr>
                <a:srgbClr val="E18F39"/>
              </a:buClr>
            </a:pPr>
            <a:endParaRPr lang="en-US" sz="1000" b="1" dirty="0"/>
          </a:p>
          <a:p>
            <a:pPr marL="285750" indent="-285750">
              <a:buClr>
                <a:srgbClr val="E18F39"/>
              </a:buClr>
              <a:buFont typeface="Arial" panose="020B0604020202020204" pitchFamily="34" charset="0"/>
              <a:buChar char="•"/>
            </a:pPr>
            <a:r>
              <a:rPr lang="en-US" sz="2000" b="1" dirty="0"/>
              <a:t>Self-harming behaviors</a:t>
            </a:r>
          </a:p>
        </p:txBody>
      </p:sp>
    </p:spTree>
    <p:extLst>
      <p:ext uri="{BB962C8B-B14F-4D97-AF65-F5344CB8AC3E}">
        <p14:creationId xmlns:p14="http://schemas.microsoft.com/office/powerpoint/2010/main" val="424937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a:solidFill>
                  <a:schemeClr val="bg1"/>
                </a:solidFill>
                <a:latin typeface="Avenir Next Condensed" panose="020B0506020202020204" pitchFamily="34" charset="0"/>
              </a:rPr>
              <a:t>Texts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7463" y="2011569"/>
            <a:ext cx="7451314" cy="2369880"/>
          </a:xfrm>
          <a:prstGeom prst="rect">
            <a:avLst/>
          </a:prstGeom>
          <a:noFill/>
        </p:spPr>
        <p:txBody>
          <a:bodyPr wrap="square" rtlCol="0">
            <a:spAutoFit/>
          </a:bodyPr>
          <a:lstStyle/>
          <a:p>
            <a:pPr algn="ctr"/>
            <a:r>
              <a:rPr lang="en-US" sz="3600" b="1" i="1" dirty="0"/>
              <a:t>“Behold, children are a heritage </a:t>
            </a:r>
          </a:p>
          <a:p>
            <a:pPr algn="ctr"/>
            <a:r>
              <a:rPr lang="en-US" sz="3600" b="1" i="1" dirty="0"/>
              <a:t>from the Lord, the fruit of the womb </a:t>
            </a:r>
          </a:p>
          <a:p>
            <a:pPr algn="ctr"/>
            <a:r>
              <a:rPr lang="en-US" sz="3600" b="1" i="1" dirty="0"/>
              <a:t>is a reward.” </a:t>
            </a:r>
          </a:p>
          <a:p>
            <a:pPr algn="ctr"/>
            <a:endParaRPr lang="en-US" sz="1200" b="1" i="1" dirty="0"/>
          </a:p>
          <a:p>
            <a:pPr algn="ctr"/>
            <a:r>
              <a:rPr lang="en-US" sz="2800" dirty="0"/>
              <a:t>Psalms 127:3 NKJV</a:t>
            </a:r>
          </a:p>
        </p:txBody>
      </p:sp>
    </p:spTree>
    <p:extLst>
      <p:ext uri="{BB962C8B-B14F-4D97-AF65-F5344CB8AC3E}">
        <p14:creationId xmlns:p14="http://schemas.microsoft.com/office/powerpoint/2010/main" val="1082084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Signs of Sexual Assault in 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61134" y="966671"/>
            <a:ext cx="7483876" cy="5435462"/>
          </a:xfrm>
          <a:prstGeom prst="rect">
            <a:avLst/>
          </a:prstGeom>
          <a:noFill/>
        </p:spPr>
        <p:txBody>
          <a:bodyPr wrap="square" rtlCol="0">
            <a:spAutoFit/>
          </a:bodyPr>
          <a:lstStyle/>
          <a:p>
            <a:pPr marL="285750" indent="-285750">
              <a:lnSpc>
                <a:spcPct val="150000"/>
              </a:lnSpc>
              <a:buClr>
                <a:srgbClr val="E18F39"/>
              </a:buClr>
              <a:buFont typeface="Arial" panose="020B0604020202020204" pitchFamily="34" charset="0"/>
              <a:buChar char="•"/>
            </a:pPr>
            <a:r>
              <a:rPr lang="en-US" b="1" dirty="0"/>
              <a:t>Unusual weight gain or loss</a:t>
            </a:r>
          </a:p>
          <a:p>
            <a:pPr marL="285750" indent="-285750">
              <a:lnSpc>
                <a:spcPct val="150000"/>
              </a:lnSpc>
              <a:buClr>
                <a:srgbClr val="E18F39"/>
              </a:buClr>
              <a:buFont typeface="Arial" panose="020B0604020202020204" pitchFamily="34" charset="0"/>
              <a:buChar char="•"/>
            </a:pPr>
            <a:r>
              <a:rPr lang="en-US" b="1" dirty="0"/>
              <a:t>Unhealthy eating patterns, like a loss of appetite or excessive eating</a:t>
            </a:r>
          </a:p>
          <a:p>
            <a:pPr marL="285750" indent="-285750">
              <a:lnSpc>
                <a:spcPct val="150000"/>
              </a:lnSpc>
              <a:buClr>
                <a:srgbClr val="E18F39"/>
              </a:buClr>
              <a:buFont typeface="Arial" panose="020B0604020202020204" pitchFamily="34" charset="0"/>
              <a:buChar char="•"/>
            </a:pPr>
            <a:r>
              <a:rPr lang="en-US" b="1" dirty="0"/>
              <a:t>Signs of physical abuse, such as bruises</a:t>
            </a:r>
          </a:p>
          <a:p>
            <a:pPr marL="285750" indent="-285750">
              <a:lnSpc>
                <a:spcPct val="150000"/>
              </a:lnSpc>
              <a:buClr>
                <a:srgbClr val="E18F39"/>
              </a:buClr>
              <a:buFont typeface="Arial" panose="020B0604020202020204" pitchFamily="34" charset="0"/>
              <a:buChar char="•"/>
            </a:pPr>
            <a:r>
              <a:rPr lang="en-US" b="1" dirty="0"/>
              <a:t>Sexually transmitted infections or other genital infections</a:t>
            </a:r>
          </a:p>
          <a:p>
            <a:pPr marL="285750" indent="-285750">
              <a:lnSpc>
                <a:spcPct val="150000"/>
              </a:lnSpc>
              <a:buClr>
                <a:srgbClr val="E18F39"/>
              </a:buClr>
              <a:buFont typeface="Arial" panose="020B0604020202020204" pitchFamily="34" charset="0"/>
              <a:buChar char="•"/>
            </a:pPr>
            <a:r>
              <a:rPr lang="en-US" b="1" dirty="0"/>
              <a:t>Signs of depression</a:t>
            </a:r>
          </a:p>
          <a:p>
            <a:pPr marL="285750" indent="-285750">
              <a:lnSpc>
                <a:spcPct val="150000"/>
              </a:lnSpc>
              <a:buClr>
                <a:srgbClr val="E18F39"/>
              </a:buClr>
              <a:buFont typeface="Arial" panose="020B0604020202020204" pitchFamily="34" charset="0"/>
              <a:buChar char="•"/>
            </a:pPr>
            <a:r>
              <a:rPr lang="en-US" b="1" dirty="0"/>
              <a:t>Anxiety or worry</a:t>
            </a:r>
          </a:p>
          <a:p>
            <a:pPr marL="285750" indent="-285750">
              <a:lnSpc>
                <a:spcPct val="150000"/>
              </a:lnSpc>
              <a:buClr>
                <a:srgbClr val="E18F39"/>
              </a:buClr>
              <a:buFont typeface="Arial" panose="020B0604020202020204" pitchFamily="34" charset="0"/>
              <a:buChar char="•"/>
            </a:pPr>
            <a:r>
              <a:rPr lang="en-US" b="1" dirty="0"/>
              <a:t>Failing grades</a:t>
            </a:r>
          </a:p>
          <a:p>
            <a:pPr marL="285750" indent="-285750">
              <a:buClr>
                <a:srgbClr val="E18F39"/>
              </a:buClr>
              <a:buFont typeface="Arial" panose="020B0604020202020204" pitchFamily="34" charset="0"/>
              <a:buChar char="•"/>
            </a:pPr>
            <a:r>
              <a:rPr lang="en-US" b="1" dirty="0"/>
              <a:t>Changes in self-care, such as paying less attention to hygiene, appearance, or fashion than they usually do</a:t>
            </a:r>
          </a:p>
          <a:p>
            <a:pPr>
              <a:buClr>
                <a:srgbClr val="E18F39"/>
              </a:buClr>
            </a:pPr>
            <a:endParaRPr lang="en-US" sz="800" b="1" dirty="0"/>
          </a:p>
          <a:p>
            <a:pPr marL="285750" indent="-285750">
              <a:buClr>
                <a:srgbClr val="E18F39"/>
              </a:buClr>
              <a:buFont typeface="Arial" panose="020B0604020202020204" pitchFamily="34" charset="0"/>
              <a:buChar char="•"/>
            </a:pPr>
            <a:r>
              <a:rPr lang="en-US" b="1" dirty="0"/>
              <a:t>Sexual behavior and dress that is inappropriate and a change from usual behavior </a:t>
            </a:r>
          </a:p>
          <a:p>
            <a:pPr marL="285750" indent="-285750">
              <a:lnSpc>
                <a:spcPct val="150000"/>
              </a:lnSpc>
              <a:buClr>
                <a:srgbClr val="E18F39"/>
              </a:buClr>
              <a:buFont typeface="Arial" panose="020B0604020202020204" pitchFamily="34" charset="0"/>
              <a:buChar char="•"/>
            </a:pPr>
            <a:r>
              <a:rPr lang="en-US" b="1" dirty="0"/>
              <a:t>Self-harming behavior</a:t>
            </a:r>
          </a:p>
          <a:p>
            <a:pPr marL="285750" indent="-285750">
              <a:lnSpc>
                <a:spcPct val="150000"/>
              </a:lnSpc>
              <a:buClr>
                <a:srgbClr val="E18F39"/>
              </a:buClr>
              <a:buFont typeface="Arial" panose="020B0604020202020204" pitchFamily="34" charset="0"/>
              <a:buChar char="•"/>
            </a:pPr>
            <a:r>
              <a:rPr lang="en-US" b="1" dirty="0"/>
              <a:t>Expressing thoughts about suicide or suicidal behavior</a:t>
            </a:r>
          </a:p>
          <a:p>
            <a:pPr marL="285750" indent="-285750">
              <a:lnSpc>
                <a:spcPct val="150000"/>
              </a:lnSpc>
              <a:buClr>
                <a:srgbClr val="E18F39"/>
              </a:buClr>
              <a:buFont typeface="Arial" panose="020B0604020202020204" pitchFamily="34" charset="0"/>
              <a:buChar char="•"/>
            </a:pPr>
            <a:r>
              <a:rPr lang="en-US" b="1" dirty="0"/>
              <a:t>Alcohol or drug use</a:t>
            </a:r>
          </a:p>
        </p:txBody>
      </p:sp>
    </p:spTree>
    <p:extLst>
      <p:ext uri="{BB962C8B-B14F-4D97-AF65-F5344CB8AC3E}">
        <p14:creationId xmlns:p14="http://schemas.microsoft.com/office/powerpoint/2010/main" val="240618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Signs of Sexual Assault in Children/Teens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30062" y="1484530"/>
            <a:ext cx="7483876" cy="4524315"/>
          </a:xfrm>
          <a:prstGeom prst="rect">
            <a:avLst/>
          </a:prstGeom>
          <a:noFill/>
        </p:spPr>
        <p:txBody>
          <a:bodyPr wrap="square" rtlCol="0">
            <a:spAutoFit/>
          </a:bodyPr>
          <a:lstStyle/>
          <a:p>
            <a:r>
              <a:rPr lang="en-US" sz="2400" dirty="0"/>
              <a:t>This list may be difficult to remember and there are other explanations for these behaviors. The best thing to do is to trust your gut and don’t ignore your feelings that something is off. The most important thing to remember is to listen to a child if he/she says he/she doesn’t feel comfortable around someone or if he/she tells you about some inappropriate sexual behavior with an adult. Believe them, protect them, and get them the help they need. It is not the child/teen’s fault, even if he/she chose to be alone or initially agreed with the inappropriate behavior. It is the perpetrator who began the sexually abusive nature of the relationship.</a:t>
            </a:r>
          </a:p>
        </p:txBody>
      </p:sp>
    </p:spTree>
    <p:extLst>
      <p:ext uri="{BB962C8B-B14F-4D97-AF65-F5344CB8AC3E}">
        <p14:creationId xmlns:p14="http://schemas.microsoft.com/office/powerpoint/2010/main" val="119926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How could someone cause such harm to children?</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30062" y="1484530"/>
            <a:ext cx="7483876" cy="4339650"/>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You may think these people are monsters and don’t go to your church or live in your community. </a:t>
            </a:r>
          </a:p>
          <a:p>
            <a:pPr>
              <a:buClr>
                <a:srgbClr val="E18F39"/>
              </a:buClr>
            </a:pPr>
            <a:endParaRPr lang="en-US" dirty="0"/>
          </a:p>
          <a:p>
            <a:pPr marL="285750" indent="-285750">
              <a:buClr>
                <a:srgbClr val="E18F39"/>
              </a:buClr>
              <a:buFont typeface="Arial" panose="020B0604020202020204" pitchFamily="34" charset="0"/>
              <a:buChar char="•"/>
            </a:pPr>
            <a:r>
              <a:rPr lang="en-US" sz="2000" dirty="0"/>
              <a:t>On the surface, many appear to be upstanding citizens, a good spouse and parent, and may even be involved in church leadership. That is part of the manipulation that is also used to groom the child for victimization. </a:t>
            </a:r>
          </a:p>
          <a:p>
            <a:pPr>
              <a:buClr>
                <a:srgbClr val="E18F39"/>
              </a:buClr>
            </a:pPr>
            <a:endParaRPr lang="en-US" dirty="0"/>
          </a:p>
          <a:p>
            <a:pPr marL="285750" indent="-285750">
              <a:buClr>
                <a:srgbClr val="E18F39"/>
              </a:buClr>
              <a:buFont typeface="Arial" panose="020B0604020202020204" pitchFamily="34" charset="0"/>
              <a:buChar char="•"/>
            </a:pPr>
            <a:r>
              <a:rPr lang="en-US" sz="2000" dirty="0"/>
              <a:t>Not all child molesters are pedophiles and not all pedophiles molest children. A pedophile is an adult or late-aged adolescent (typically 16 years or older) whose preferred sexual object is pre-pubescent children (typically infants to 13-year-old). Adolescents who are 16 years old must have a 5-year age difference between the child and themselves to be considered a child molester (DSM-IV, TR 2006).</a:t>
            </a:r>
          </a:p>
        </p:txBody>
      </p:sp>
    </p:spTree>
    <p:extLst>
      <p:ext uri="{BB962C8B-B14F-4D97-AF65-F5344CB8AC3E}">
        <p14:creationId xmlns:p14="http://schemas.microsoft.com/office/powerpoint/2010/main" val="364892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Incest</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30062" y="1253711"/>
            <a:ext cx="7483876" cy="4678204"/>
          </a:xfrm>
          <a:prstGeom prst="rect">
            <a:avLst/>
          </a:prstGeom>
          <a:noFill/>
        </p:spPr>
        <p:txBody>
          <a:bodyPr wrap="square" rtlCol="0">
            <a:spAutoFit/>
          </a:bodyPr>
          <a:lstStyle/>
          <a:p>
            <a:r>
              <a:rPr lang="en-US" sz="2000" dirty="0"/>
              <a:t>Incest has been a problem in the family since Bible times. Even Moses wrote about it in Leviticus 18:6, “None of you shall approach anyone who is near of kin to him, to uncover his nakedness: I am the Lord” (NKJV). God must have known the harm incest does to families. The usual incestuous relationship is a father with his daughter or stepfather and stepdaughter. Research has identified some risk factors for father-daughter incest (</a:t>
            </a:r>
            <a:r>
              <a:rPr lang="en-US" sz="2000" dirty="0" err="1"/>
              <a:t>Stroebel</a:t>
            </a:r>
            <a:r>
              <a:rPr lang="en-US" sz="2000" dirty="0"/>
              <a:t>, 2013):</a:t>
            </a:r>
          </a:p>
          <a:p>
            <a:pPr lvl="0"/>
            <a:endParaRPr lang="en-US" dirty="0"/>
          </a:p>
          <a:p>
            <a:pPr marL="285750" indent="-285750">
              <a:buClr>
                <a:srgbClr val="E18F39"/>
              </a:buClr>
              <a:buFont typeface="Arial" panose="020B0604020202020204" pitchFamily="34" charset="0"/>
              <a:buChar char="•"/>
            </a:pPr>
            <a:r>
              <a:rPr lang="en-US" sz="2000" dirty="0"/>
              <a:t>Verbal or physical abuse in the family</a:t>
            </a:r>
          </a:p>
          <a:p>
            <a:pPr>
              <a:buClr>
                <a:srgbClr val="E18F39"/>
              </a:buClr>
            </a:pPr>
            <a:endParaRPr lang="en-US" sz="1000" dirty="0"/>
          </a:p>
          <a:p>
            <a:pPr marL="285750" indent="-285750">
              <a:buClr>
                <a:srgbClr val="E18F39"/>
              </a:buClr>
              <a:buFont typeface="Arial" panose="020B0604020202020204" pitchFamily="34" charset="0"/>
              <a:buChar char="•"/>
            </a:pPr>
            <a:r>
              <a:rPr lang="en-US" sz="2000" dirty="0"/>
              <a:t>Families that accept father-daughter nudity</a:t>
            </a:r>
          </a:p>
          <a:p>
            <a:pPr>
              <a:buClr>
                <a:srgbClr val="E18F39"/>
              </a:buClr>
            </a:pPr>
            <a:endParaRPr lang="en-US" sz="1000" dirty="0"/>
          </a:p>
          <a:p>
            <a:pPr marL="285750" indent="-285750">
              <a:buClr>
                <a:srgbClr val="E18F39"/>
              </a:buClr>
              <a:buFont typeface="Arial" panose="020B0604020202020204" pitchFamily="34" charset="0"/>
              <a:buChar char="•"/>
            </a:pPr>
            <a:r>
              <a:rPr lang="en-US" sz="2000" dirty="0"/>
              <a:t>Families in which the mother never kisses or hugs her daughter</a:t>
            </a:r>
          </a:p>
          <a:p>
            <a:pPr>
              <a:buClr>
                <a:srgbClr val="E18F39"/>
              </a:buClr>
            </a:pPr>
            <a:endParaRPr lang="en-US" sz="1000" dirty="0"/>
          </a:p>
          <a:p>
            <a:pPr marL="285750" indent="-285750">
              <a:buClr>
                <a:srgbClr val="E18F39"/>
              </a:buClr>
              <a:buFont typeface="Arial" panose="020B0604020202020204" pitchFamily="34" charset="0"/>
              <a:buChar char="•"/>
            </a:pPr>
            <a:r>
              <a:rPr lang="en-US" sz="2000" dirty="0"/>
              <a:t>Families with an adult male other than the biological father in the home (stepfather or mom’s boyfriend)</a:t>
            </a:r>
          </a:p>
        </p:txBody>
      </p:sp>
    </p:spTree>
    <p:extLst>
      <p:ext uri="{BB962C8B-B14F-4D97-AF65-F5344CB8AC3E}">
        <p14:creationId xmlns:p14="http://schemas.microsoft.com/office/powerpoint/2010/main" val="149200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Sexual Abuse Can Happen by Church Clergy</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30062" y="1253711"/>
            <a:ext cx="7483876" cy="4708981"/>
          </a:xfrm>
          <a:prstGeom prst="rect">
            <a:avLst/>
          </a:prstGeom>
          <a:noFill/>
        </p:spPr>
        <p:txBody>
          <a:bodyPr wrap="square" rtlCol="0">
            <a:spAutoFit/>
          </a:bodyPr>
          <a:lstStyle/>
          <a:p>
            <a:r>
              <a:rPr lang="en-US" sz="2000" dirty="0"/>
              <a:t>Society is more aware of the sexual abuse that can happen by church clergy. This abuse happens even in Seventh-day Adventist churches. Some research studies have identified patterns of sexual abuse by clergy, including demographics of those typically involved in abuse.  Frawley-O’Dea (2004) reported that many alleged sexual abusers in the Catholic Church were newly ordained priests who focused on youth ministry, which is typical for protestant churches too. They would develop friendships with youth, often pre-adolescent or adolescent boys.  Slowly the relationships would become physical—then the priest would introduce sexual activity into the relationship. In a detailed analysis of the situation, the John Jay College Research Team (2011) found that—just like non-priest child sexual offenders—there were certain vulnerabilities for those who committed these acts. Perpetrators had an emotional congruence with children and adolescents. </a:t>
            </a:r>
          </a:p>
        </p:txBody>
      </p:sp>
    </p:spTree>
    <p:extLst>
      <p:ext uri="{BB962C8B-B14F-4D97-AF65-F5344CB8AC3E}">
        <p14:creationId xmlns:p14="http://schemas.microsoft.com/office/powerpoint/2010/main" val="302932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Abuser Risk Factors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646759" y="1076158"/>
            <a:ext cx="7850482" cy="5262979"/>
          </a:xfrm>
          <a:prstGeom prst="rect">
            <a:avLst/>
          </a:prstGeom>
          <a:noFill/>
        </p:spPr>
        <p:txBody>
          <a:bodyPr wrap="square" rtlCol="0">
            <a:spAutoFit/>
          </a:bodyPr>
          <a:lstStyle/>
          <a:p>
            <a:pPr>
              <a:buClr>
                <a:srgbClr val="E18F39"/>
              </a:buClr>
            </a:pPr>
            <a:endParaRPr lang="en-US" sz="800" dirty="0"/>
          </a:p>
          <a:p>
            <a:pPr marL="285750" indent="-285750">
              <a:buClr>
                <a:srgbClr val="E18F39"/>
              </a:buClr>
              <a:buFont typeface="Arial" panose="020B0604020202020204" pitchFamily="34" charset="0"/>
              <a:buChar char="•"/>
            </a:pPr>
            <a:r>
              <a:rPr lang="en-US" sz="2000" dirty="0"/>
              <a:t>Abusers are often lonely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Experience increased stress at work</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In their minds, have neutralized their intended sexual activity</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Cognitive dissonance may occur, forcing the abuser to struggle with their view of themselves as “a good person,” yet having committed a deviant act. </a:t>
            </a:r>
            <a:r>
              <a:rPr lang="en-US" dirty="0"/>
              <a:t>(</a:t>
            </a:r>
            <a:r>
              <a:rPr lang="en-US" dirty="0" err="1"/>
              <a:t>Finkelhor</a:t>
            </a:r>
            <a:r>
              <a:rPr lang="en-US" dirty="0"/>
              <a:t>, 1984).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They groom the victim and working hard to ensure opportunities for sexual abuse.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Develops a strong emotional, even trusting bond with a person in authority is often an essential part of initiating and continuing sexual abuse and reducing the likelihood of reporting.</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Abusers often make their victims feel like an “apparent” willing participant and years later may feel they are as “guilty” as the offender is, leading victims to be unsure if they were abused </a:t>
            </a:r>
            <a:r>
              <a:rPr lang="en-US" sz="1400" dirty="0"/>
              <a:t>(Doyle, 2003).</a:t>
            </a:r>
          </a:p>
        </p:txBody>
      </p:sp>
    </p:spTree>
    <p:extLst>
      <p:ext uri="{BB962C8B-B14F-4D97-AF65-F5344CB8AC3E}">
        <p14:creationId xmlns:p14="http://schemas.microsoft.com/office/powerpoint/2010/main" val="18347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Risk Factors for the Children</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27969" y="1253711"/>
            <a:ext cx="7705817" cy="4862870"/>
          </a:xfrm>
          <a:prstGeom prst="rect">
            <a:avLst/>
          </a:prstGeom>
          <a:noFill/>
        </p:spPr>
        <p:txBody>
          <a:bodyPr wrap="square" rtlCol="0">
            <a:spAutoFit/>
          </a:bodyPr>
          <a:lstStyle/>
          <a:p>
            <a:pPr>
              <a:buClr>
                <a:srgbClr val="E18F39"/>
              </a:buClr>
            </a:pPr>
            <a:r>
              <a:rPr lang="en-US" sz="2000" b="1" dirty="0"/>
              <a:t>Though the abuser is the cause of the abuse, there are known risk factors for children. According to research, certain patterns have been identified:</a:t>
            </a:r>
          </a:p>
          <a:p>
            <a:pPr>
              <a:buClr>
                <a:srgbClr val="E18F39"/>
              </a:buClr>
            </a:pPr>
            <a:endParaRPr lang="en-US" sz="1000" b="1" dirty="0"/>
          </a:p>
          <a:p>
            <a:pPr>
              <a:buClr>
                <a:srgbClr val="E18F39"/>
              </a:buClr>
            </a:pPr>
            <a:endParaRPr lang="en-US" sz="800" dirty="0"/>
          </a:p>
          <a:p>
            <a:pPr marL="285750" indent="-285750">
              <a:buClr>
                <a:srgbClr val="E18F39"/>
              </a:buClr>
              <a:buFont typeface="Arial" panose="020B0604020202020204" pitchFamily="34" charset="0"/>
              <a:buChar char="•"/>
            </a:pPr>
            <a:r>
              <a:rPr lang="en-US" sz="2000" dirty="0"/>
              <a:t>Children whose parent(s) is(are) not working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Children living in poverty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Children who live in rural areas </a:t>
            </a:r>
            <a:r>
              <a:rPr lang="en-US" sz="1200" dirty="0"/>
              <a:t>(</a:t>
            </a:r>
            <a:r>
              <a:rPr lang="en-US" sz="1200" dirty="0" err="1"/>
              <a:t>Sedlack</a:t>
            </a:r>
            <a:r>
              <a:rPr lang="en-US" sz="1200" dirty="0"/>
              <a:t>, et al., 2010)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Children who witness or are a victim of other crimes </a:t>
            </a:r>
            <a:r>
              <a:rPr lang="en-US" sz="1200" dirty="0"/>
              <a:t>(</a:t>
            </a:r>
            <a:r>
              <a:rPr lang="en-US" sz="1200" dirty="0" err="1"/>
              <a:t>Finkelhor</a:t>
            </a:r>
            <a:r>
              <a:rPr lang="en-US" sz="1200" dirty="0"/>
              <a:t>, et al., 2010)</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Perpetrators look for passive children who are quiet, troubled, and lonely who come from single-parent or disrupted homes </a:t>
            </a:r>
            <a:r>
              <a:rPr lang="en-US" sz="1200" dirty="0"/>
              <a:t>(Elliott, et al., 1995).</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Children who are trusting, so the perpetrator can develop a trusting relationship with the child before abuse occurs </a:t>
            </a:r>
            <a:r>
              <a:rPr lang="en-US" sz="1200" dirty="0"/>
              <a:t>(De Bellis, et al, 2011). </a:t>
            </a:r>
            <a:r>
              <a:rPr lang="en-US" sz="2000" dirty="0"/>
              <a:t>This may include building a trusting relationship with the family as well </a:t>
            </a:r>
            <a:r>
              <a:rPr lang="en-US" sz="1200" dirty="0"/>
              <a:t>(Elliott et al., 1995).</a:t>
            </a:r>
          </a:p>
        </p:txBody>
      </p:sp>
    </p:spTree>
    <p:extLst>
      <p:ext uri="{BB962C8B-B14F-4D97-AF65-F5344CB8AC3E}">
        <p14:creationId xmlns:p14="http://schemas.microsoft.com/office/powerpoint/2010/main" val="3296735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5321" y="921571"/>
            <a:ext cx="6252210" cy="769441"/>
          </a:xfrm>
          <a:prstGeom prst="rect">
            <a:avLst/>
          </a:prstGeom>
        </p:spPr>
        <p:txBody>
          <a:bodyPr wrap="square" anchor="b">
            <a:spAutoFit/>
          </a:bodyPr>
          <a:lstStyle/>
          <a:p>
            <a:r>
              <a:rPr lang="en-US" sz="4400" b="1" dirty="0">
                <a:solidFill>
                  <a:srgbClr val="FDA400"/>
                </a:solidFill>
                <a:latin typeface="Avenir Next Condensed" panose="020B0506020202020204" pitchFamily="34" charset="0"/>
              </a:rPr>
              <a:t>Application Question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1" y="2012278"/>
            <a:ext cx="7329575" cy="3539430"/>
          </a:xfrm>
          <a:prstGeom prst="rect">
            <a:avLst/>
          </a:prstGeom>
          <a:noFill/>
        </p:spPr>
        <p:txBody>
          <a:bodyPr wrap="square" rtlCol="0" anchor="t" anchorCtr="0">
            <a:spAutoFit/>
          </a:bodyPr>
          <a:lstStyle/>
          <a:p>
            <a:r>
              <a:rPr lang="en-US" sz="3200" b="1" dirty="0">
                <a:solidFill>
                  <a:schemeClr val="bg1"/>
                </a:solidFill>
                <a:latin typeface="Avenir Next Condensed" panose="020B0506020202020204" pitchFamily="34" charset="0"/>
              </a:rPr>
              <a:t>What would you say to a 12-year-old girl who believes she committed adultery because she didn’t fight off her cousin’s husband who forced himself on her? </a:t>
            </a:r>
          </a:p>
          <a:p>
            <a:r>
              <a:rPr lang="en-US" sz="3200" b="1" dirty="0">
                <a:solidFill>
                  <a:schemeClr val="bg1"/>
                </a:solidFill>
                <a:latin typeface="Avenir Next Condensed" panose="020B0506020202020204" pitchFamily="34" charset="0"/>
              </a:rPr>
              <a:t>She is afraid to tell her mom because she thinks her stepfather already doesn’t like her and now will think she is a sinner. </a:t>
            </a:r>
          </a:p>
        </p:txBody>
      </p:sp>
    </p:spTree>
    <p:extLst>
      <p:ext uri="{BB962C8B-B14F-4D97-AF65-F5344CB8AC3E}">
        <p14:creationId xmlns:p14="http://schemas.microsoft.com/office/powerpoint/2010/main" val="420506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Protecting Children from Sexual Assault</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19091" y="1244833"/>
            <a:ext cx="7705817" cy="5016758"/>
          </a:xfrm>
          <a:prstGeom prst="rect">
            <a:avLst/>
          </a:prstGeom>
          <a:noFill/>
        </p:spPr>
        <p:txBody>
          <a:bodyPr wrap="square" rtlCol="0">
            <a:spAutoFit/>
          </a:bodyPr>
          <a:lstStyle/>
          <a:p>
            <a:r>
              <a:rPr lang="en-US" sz="2000" dirty="0"/>
              <a:t>Not all children who are abused fit the risk criteria, it can happen to any child. There is no foolproof way to protect all children, but there are steps that can be taken to decrease the risk, according to RAINN (2022).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Children whose parent(s) is(are) not working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Show interest in their day-to-day life</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Get to know the people in their life</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Choose caregivers carefully</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Talk about it. When there are news stories on this topic, that is an opportunity to educate your child to help him/her understand.</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Know the warning signs</a:t>
            </a:r>
          </a:p>
        </p:txBody>
      </p:sp>
    </p:spTree>
    <p:extLst>
      <p:ext uri="{BB962C8B-B14F-4D97-AF65-F5344CB8AC3E}">
        <p14:creationId xmlns:p14="http://schemas.microsoft.com/office/powerpoint/2010/main" val="1321089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Protecting Children from Sexual Assault cont.</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19091" y="1244833"/>
            <a:ext cx="7705817" cy="4739759"/>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Teach children to set boundaries</a:t>
            </a:r>
          </a:p>
          <a:p>
            <a:pPr>
              <a:buClr>
                <a:srgbClr val="E18F39"/>
              </a:buClr>
            </a:pPr>
            <a:endParaRPr lang="en-US" sz="1400" dirty="0"/>
          </a:p>
          <a:p>
            <a:pPr marL="285750" indent="-285750">
              <a:buClr>
                <a:srgbClr val="E18F39"/>
              </a:buClr>
              <a:buFont typeface="Arial" panose="020B0604020202020204" pitchFamily="34" charset="0"/>
              <a:buChar char="•"/>
            </a:pPr>
            <a:r>
              <a:rPr lang="en-US" sz="2000" dirty="0"/>
              <a:t>Teach children how to talk about their bodies by knowing the names of their reproductive parts so they can communicate when there is something wrong.</a:t>
            </a:r>
          </a:p>
          <a:p>
            <a:pPr>
              <a:buClr>
                <a:srgbClr val="E18F39"/>
              </a:buClr>
            </a:pPr>
            <a:endParaRPr lang="en-US" sz="1400" dirty="0"/>
          </a:p>
          <a:p>
            <a:pPr marL="285750" indent="-285750">
              <a:buClr>
                <a:srgbClr val="E18F39"/>
              </a:buClr>
              <a:buFont typeface="Arial" panose="020B0604020202020204" pitchFamily="34" charset="0"/>
              <a:buChar char="•"/>
            </a:pPr>
            <a:r>
              <a:rPr lang="en-US" sz="2000" dirty="0"/>
              <a:t>Let your child know you are available and ready to talk about anything that bothers him/her and then make sure to do that to show you mean what you say.</a:t>
            </a:r>
          </a:p>
          <a:p>
            <a:pPr>
              <a:buClr>
                <a:srgbClr val="E18F39"/>
              </a:buClr>
            </a:pPr>
            <a:endParaRPr lang="en-US" sz="1400" dirty="0"/>
          </a:p>
          <a:p>
            <a:pPr marL="285750" indent="-285750">
              <a:buClr>
                <a:srgbClr val="E18F39"/>
              </a:buClr>
              <a:buFont typeface="Arial" panose="020B0604020202020204" pitchFamily="34" charset="0"/>
              <a:buChar char="•"/>
            </a:pPr>
            <a:r>
              <a:rPr lang="en-US" sz="2000" dirty="0"/>
              <a:t>Make sure they know they won’t get in trouble. Perpetrators often threaten them or make them feel it is their fault.</a:t>
            </a:r>
          </a:p>
          <a:p>
            <a:pPr>
              <a:buClr>
                <a:srgbClr val="E18F39"/>
              </a:buClr>
            </a:pPr>
            <a:endParaRPr lang="en-US" sz="1400" dirty="0"/>
          </a:p>
          <a:p>
            <a:pPr marL="285750" indent="-285750">
              <a:buClr>
                <a:srgbClr val="E18F39"/>
              </a:buClr>
              <a:buFont typeface="Arial" panose="020B0604020202020204" pitchFamily="34" charset="0"/>
              <a:buChar char="•"/>
            </a:pPr>
            <a:r>
              <a:rPr lang="en-US" sz="2000" dirty="0"/>
              <a:t>If you have any concerns, try using open-ended questions to encourage them to talk, like “What is something that happened today?”</a:t>
            </a:r>
          </a:p>
        </p:txBody>
      </p:sp>
    </p:spTree>
    <p:extLst>
      <p:ext uri="{BB962C8B-B14F-4D97-AF65-F5344CB8AC3E}">
        <p14:creationId xmlns:p14="http://schemas.microsoft.com/office/powerpoint/2010/main" val="277906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Texts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7463" y="2011569"/>
            <a:ext cx="7451314" cy="3785652"/>
          </a:xfrm>
          <a:prstGeom prst="rect">
            <a:avLst/>
          </a:prstGeom>
          <a:noFill/>
        </p:spPr>
        <p:txBody>
          <a:bodyPr wrap="square" rtlCol="0">
            <a:spAutoFit/>
          </a:bodyPr>
          <a:lstStyle/>
          <a:p>
            <a:pPr algn="ctr"/>
            <a:r>
              <a:rPr lang="en-US" sz="2400" i="1" dirty="0"/>
              <a:t>“Assuredly, I say to you, unless you are converted and become as little children, you will by no means enter the kingdom of heaven. Therefore whoever humbles himself as this little child is the greatest in the kingdom of heaven. Whoever receives one little child like this in My name receives Me. Whoever causes one of these little ones who believe in Me to sin, it would better for him if a millstone were hung around his neck, and he were drowned </a:t>
            </a:r>
          </a:p>
          <a:p>
            <a:pPr algn="ctr"/>
            <a:r>
              <a:rPr lang="en-US" sz="2400" i="1" dirty="0"/>
              <a:t>in the depth of the sea.” </a:t>
            </a:r>
          </a:p>
          <a:p>
            <a:pPr algn="ctr"/>
            <a:r>
              <a:rPr lang="en-US" sz="2000" dirty="0"/>
              <a:t>Matthew 18:3-6 NKJV</a:t>
            </a:r>
          </a:p>
        </p:txBody>
      </p:sp>
    </p:spTree>
    <p:extLst>
      <p:ext uri="{BB962C8B-B14F-4D97-AF65-F5344CB8AC3E}">
        <p14:creationId xmlns:p14="http://schemas.microsoft.com/office/powerpoint/2010/main" val="1737264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Protecting Children from Sexual Assault cont.</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19091" y="1244833"/>
            <a:ext cx="7705817" cy="5078313"/>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Though having caring adults in a child’s life helps with resilience, there needs to be some awareness on how to protect our children from molestation by adults.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Families, neighborhoods, schools, and churches are prime places for these relationships to develop.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Due to the risk for the development of emotional congruence that can lead to a sexual relationship between the adult and youth, there needs to be boundaries where there isn’t excessive time alone or interactions that wouldn’t be appropriate if others were around.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Adults need to have relationships with other adults for their emotional support so they don’t turn to children to fill that need that could develop into a sexual relationship. </a:t>
            </a:r>
          </a:p>
          <a:p>
            <a:pPr>
              <a:buClr>
                <a:srgbClr val="E18F39"/>
              </a:buClr>
            </a:pPr>
            <a:endParaRPr lang="en-US" sz="800" dirty="0"/>
          </a:p>
          <a:p>
            <a:pPr marL="285750" indent="-285750">
              <a:buClr>
                <a:srgbClr val="E18F39"/>
              </a:buClr>
              <a:buFont typeface="Arial" panose="020B0604020202020204" pitchFamily="34" charset="0"/>
              <a:buChar char="•"/>
            </a:pPr>
            <a:r>
              <a:rPr lang="en-US" sz="2000" dirty="0"/>
              <a:t>Adults who have been diagnosed or are aware they have pedophilia must stay away from children to protect both the adult and the child.</a:t>
            </a:r>
          </a:p>
        </p:txBody>
      </p:sp>
    </p:spTree>
    <p:extLst>
      <p:ext uri="{BB962C8B-B14F-4D97-AF65-F5344CB8AC3E}">
        <p14:creationId xmlns:p14="http://schemas.microsoft.com/office/powerpoint/2010/main" val="2443982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784940"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Protecting Children from Sexual Assault cont.</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19091" y="1244833"/>
            <a:ext cx="7705817" cy="4154984"/>
          </a:xfrm>
          <a:prstGeom prst="rect">
            <a:avLst/>
          </a:prstGeom>
          <a:noFill/>
        </p:spPr>
        <p:txBody>
          <a:bodyPr wrap="square" rtlCol="0">
            <a:spAutoFit/>
          </a:bodyPr>
          <a:lstStyle/>
          <a:p>
            <a:pPr>
              <a:buClr>
                <a:srgbClr val="E18F39"/>
              </a:buClr>
            </a:pPr>
            <a:r>
              <a:rPr lang="en-US" sz="2400" dirty="0"/>
              <a:t>Research has identified six recommendations for preventing child sexual abuse at the community level:</a:t>
            </a:r>
          </a:p>
          <a:p>
            <a:pPr>
              <a:buClr>
                <a:srgbClr val="E18F39"/>
              </a:buClr>
            </a:pPr>
            <a:endParaRPr lang="en-US" sz="2400" dirty="0"/>
          </a:p>
          <a:p>
            <a:pPr marL="457200" indent="-457200">
              <a:buClr>
                <a:srgbClr val="E18F39"/>
              </a:buClr>
              <a:buFont typeface="+mj-lt"/>
              <a:buAutoNum type="arabicPeriod"/>
            </a:pPr>
            <a:r>
              <a:rPr lang="en-US" sz="2400" dirty="0"/>
              <a:t>Zero tolerance of child sexual abuse</a:t>
            </a:r>
          </a:p>
          <a:p>
            <a:pPr marL="457200" indent="-457200">
              <a:buClr>
                <a:srgbClr val="E18F39"/>
              </a:buClr>
              <a:buFont typeface="+mj-lt"/>
              <a:buAutoNum type="arabicPeriod"/>
            </a:pPr>
            <a:r>
              <a:rPr lang="en-US" sz="2400" dirty="0"/>
              <a:t>Community involvement in prevention and detection</a:t>
            </a:r>
          </a:p>
          <a:p>
            <a:pPr marL="457200" indent="-457200">
              <a:buClr>
                <a:srgbClr val="E18F39"/>
              </a:buClr>
              <a:buFont typeface="+mj-lt"/>
              <a:buAutoNum type="arabicPeriod"/>
            </a:pPr>
            <a:r>
              <a:rPr lang="en-US" sz="2400" dirty="0"/>
              <a:t>Training in identifying potential abusers</a:t>
            </a:r>
          </a:p>
          <a:p>
            <a:pPr marL="457200" indent="-457200">
              <a:buClr>
                <a:srgbClr val="E18F39"/>
              </a:buClr>
              <a:buFont typeface="+mj-lt"/>
              <a:buAutoNum type="arabicPeriod"/>
            </a:pPr>
            <a:r>
              <a:rPr lang="en-US" sz="2400" dirty="0"/>
              <a:t>Supporting victims of child sexual abuse</a:t>
            </a:r>
          </a:p>
          <a:p>
            <a:pPr marL="457200" indent="-457200">
              <a:buClr>
                <a:srgbClr val="E18F39"/>
              </a:buClr>
              <a:buFont typeface="+mj-lt"/>
              <a:buAutoNum type="arabicPeriod"/>
            </a:pPr>
            <a:r>
              <a:rPr lang="en-US" sz="2400" dirty="0"/>
              <a:t>Protecting those who stand up for victims from harassment</a:t>
            </a:r>
          </a:p>
          <a:p>
            <a:pPr marL="457200" indent="-457200">
              <a:buClr>
                <a:srgbClr val="E18F39"/>
              </a:buClr>
              <a:buFont typeface="+mj-lt"/>
              <a:buAutoNum type="arabicPeriod"/>
            </a:pPr>
            <a:r>
              <a:rPr lang="en-US" sz="2400" dirty="0"/>
              <a:t>For church communities to tie the rejection of child sexual abuse with religious values (Pulido, et al., 2021). </a:t>
            </a:r>
          </a:p>
        </p:txBody>
      </p:sp>
    </p:spTree>
    <p:extLst>
      <p:ext uri="{BB962C8B-B14F-4D97-AF65-F5344CB8AC3E}">
        <p14:creationId xmlns:p14="http://schemas.microsoft.com/office/powerpoint/2010/main" val="63539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5321" y="921571"/>
            <a:ext cx="6252210" cy="769441"/>
          </a:xfrm>
          <a:prstGeom prst="rect">
            <a:avLst/>
          </a:prstGeom>
        </p:spPr>
        <p:txBody>
          <a:bodyPr wrap="square" anchor="b">
            <a:spAutoFit/>
          </a:bodyPr>
          <a:lstStyle/>
          <a:p>
            <a:r>
              <a:rPr lang="en-US" sz="4400" b="1" dirty="0">
                <a:solidFill>
                  <a:srgbClr val="FDA400"/>
                </a:solidFill>
                <a:latin typeface="Avenir Next Condensed" panose="020B0506020202020204" pitchFamily="34" charset="0"/>
              </a:rPr>
              <a:t>Application Question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1" y="2012278"/>
            <a:ext cx="7329575" cy="1754326"/>
          </a:xfrm>
          <a:prstGeom prst="rect">
            <a:avLst/>
          </a:prstGeom>
          <a:noFill/>
        </p:spPr>
        <p:txBody>
          <a:bodyPr wrap="square" rtlCol="0" anchor="t" anchorCtr="0">
            <a:spAutoFit/>
          </a:bodyPr>
          <a:lstStyle/>
          <a:p>
            <a:r>
              <a:rPr lang="en-US" sz="3600" b="1" dirty="0">
                <a:solidFill>
                  <a:schemeClr val="bg1"/>
                </a:solidFill>
                <a:latin typeface="Avenir Next Condensed" panose="020B0506020202020204" pitchFamily="34" charset="0"/>
              </a:rPr>
              <a:t>What can you do to increase your child’s safety and for the children </a:t>
            </a:r>
          </a:p>
          <a:p>
            <a:r>
              <a:rPr lang="en-US" sz="3600" b="1" dirty="0">
                <a:solidFill>
                  <a:schemeClr val="bg1"/>
                </a:solidFill>
                <a:latin typeface="Avenir Next Condensed" panose="020B0506020202020204" pitchFamily="34" charset="0"/>
              </a:rPr>
              <a:t>in your life?</a:t>
            </a:r>
          </a:p>
        </p:txBody>
      </p:sp>
    </p:spTree>
    <p:extLst>
      <p:ext uri="{BB962C8B-B14F-4D97-AF65-F5344CB8AC3E}">
        <p14:creationId xmlns:p14="http://schemas.microsoft.com/office/powerpoint/2010/main" val="289265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Getting Help</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281374"/>
            <a:ext cx="7451314" cy="5016758"/>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000" dirty="0"/>
              <a:t>Parents struggle with a lot of guilt once they realize their child has been sexually molested.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Protecting a child is a primary responsibility of parents, but we can’t stop all harm. </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Adults should watch for the problematic symptoms listed earlier and get the child help from a counselor who is trauma trained and works with children who have been molested. Be open to trying different counselors until the child is comfortable. Counseling may not seem to help much at first, especially if the child is resistant.</a:t>
            </a:r>
          </a:p>
          <a:p>
            <a:pPr>
              <a:buClr>
                <a:srgbClr val="E18F39"/>
              </a:buClr>
            </a:pPr>
            <a:endParaRPr lang="en-US" sz="2000" dirty="0"/>
          </a:p>
          <a:p>
            <a:pPr marL="285750" indent="-285750">
              <a:buClr>
                <a:srgbClr val="E18F39"/>
              </a:buClr>
              <a:buFont typeface="Arial" panose="020B0604020202020204" pitchFamily="34" charset="0"/>
              <a:buChar char="•"/>
            </a:pPr>
            <a:r>
              <a:rPr lang="en-US" sz="2000" dirty="0"/>
              <a:t>Once these children become adults, they often see counselors as a resource for when they are ready to heal from childhood traumas. Family counseling may also help to address any conflict that led to or happened after the molestation.</a:t>
            </a:r>
          </a:p>
        </p:txBody>
      </p:sp>
    </p:spTree>
    <p:extLst>
      <p:ext uri="{BB962C8B-B14F-4D97-AF65-F5344CB8AC3E}">
        <p14:creationId xmlns:p14="http://schemas.microsoft.com/office/powerpoint/2010/main" val="88011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Getting Help</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20736"/>
            <a:ext cx="7451314" cy="4524315"/>
          </a:xfrm>
          <a:prstGeom prst="rect">
            <a:avLst/>
          </a:prstGeom>
          <a:noFill/>
        </p:spPr>
        <p:txBody>
          <a:bodyPr wrap="square" rtlCol="0">
            <a:spAutoFit/>
          </a:bodyPr>
          <a:lstStyle/>
          <a:p>
            <a:r>
              <a:rPr lang="en-US" sz="2400" dirty="0"/>
              <a:t>There is help for churches to protect children since perpetrators often take advantage of the trusting relationship that parents and children have with church volunteers or ministry leaders. </a:t>
            </a:r>
          </a:p>
          <a:p>
            <a:endParaRPr lang="en-US" sz="2400" b="1" dirty="0"/>
          </a:p>
          <a:p>
            <a:r>
              <a:rPr lang="en-US" sz="2400" b="1" dirty="0"/>
              <a:t>End it Now </a:t>
            </a:r>
            <a:r>
              <a:rPr lang="en-US" sz="2400" dirty="0"/>
              <a:t>is a wonderful resource from the Seventh-day Adventist church. Their website includes information on child protection, screening policies for volunteers, what pastors can do, information about clergy sexual misconduct, how to maintain healthy boundaries for spiritual leaders, and how to deal with sexual predators in church.</a:t>
            </a:r>
          </a:p>
        </p:txBody>
      </p:sp>
    </p:spTree>
    <p:extLst>
      <p:ext uri="{BB962C8B-B14F-4D97-AF65-F5344CB8AC3E}">
        <p14:creationId xmlns:p14="http://schemas.microsoft.com/office/powerpoint/2010/main" val="379226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Conclusion</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281374"/>
            <a:ext cx="7451314" cy="5262979"/>
          </a:xfrm>
          <a:prstGeom prst="rect">
            <a:avLst/>
          </a:prstGeom>
          <a:noFill/>
        </p:spPr>
        <p:txBody>
          <a:bodyPr wrap="square" rtlCol="0">
            <a:spAutoFit/>
          </a:bodyPr>
          <a:lstStyle/>
          <a:p>
            <a:r>
              <a:rPr lang="en-US" sz="2400" dirty="0"/>
              <a:t>When God created man and woman, He began with a relationship based on mutual love and trust. That relationship was designed to be the foundation for a stable, happy family where all members are treated with dignity and worth. Parents are expected to protect, nurture, and protect care for children.</a:t>
            </a:r>
          </a:p>
          <a:p>
            <a:endParaRPr lang="en-US" sz="1200" dirty="0"/>
          </a:p>
          <a:p>
            <a:r>
              <a:rPr lang="en-US" sz="2400" dirty="0"/>
              <a:t>The Bible strongly condemns child sexual abuse. It is a betrayal of God’s original plan. When trust is taken advantage of and that relationship with the authority figure causes harm to the child, not only does it harm the child but distorts his/her view of a loving God. Jesus knew this so used strong language to condemn anyone who causes a child to stumble.</a:t>
            </a:r>
          </a:p>
        </p:txBody>
      </p:sp>
    </p:spTree>
    <p:extLst>
      <p:ext uri="{BB962C8B-B14F-4D97-AF65-F5344CB8AC3E}">
        <p14:creationId xmlns:p14="http://schemas.microsoft.com/office/powerpoint/2010/main" val="3198956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Conclusion</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51513"/>
            <a:ext cx="7451314" cy="4462760"/>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800" dirty="0"/>
              <a:t>The evil one wants nothing more than to harm God’s children and hurt families. </a:t>
            </a:r>
          </a:p>
          <a:p>
            <a:pPr>
              <a:buClr>
                <a:srgbClr val="E18F39"/>
              </a:buClr>
            </a:pPr>
            <a:endParaRPr lang="en-US" sz="1600" dirty="0"/>
          </a:p>
          <a:p>
            <a:pPr marL="285750" indent="-285750">
              <a:buClr>
                <a:srgbClr val="E18F39"/>
              </a:buClr>
              <a:buFont typeface="Arial" panose="020B0604020202020204" pitchFamily="34" charset="0"/>
              <a:buChar char="•"/>
            </a:pPr>
            <a:r>
              <a:rPr lang="en-US" sz="2800" dirty="0"/>
              <a:t>Sexual sin is a common tool that is used. The Bible gives clear guidance that sets standards, but when those standards aren’t kept, there can be a stigma that stops children and families from getting the help that they need. </a:t>
            </a:r>
          </a:p>
          <a:p>
            <a:pPr>
              <a:buClr>
                <a:srgbClr val="E18F39"/>
              </a:buClr>
            </a:pPr>
            <a:endParaRPr lang="en-US" sz="1600" dirty="0"/>
          </a:p>
          <a:p>
            <a:pPr marL="285750" indent="-285750">
              <a:buClr>
                <a:srgbClr val="E18F39"/>
              </a:buClr>
              <a:buFont typeface="Arial" panose="020B0604020202020204" pitchFamily="34" charset="0"/>
              <a:buChar char="•"/>
            </a:pPr>
            <a:r>
              <a:rPr lang="en-US" sz="2800" dirty="0"/>
              <a:t>Let us all watch out for our children and speak up when there are concerns. </a:t>
            </a:r>
          </a:p>
        </p:txBody>
      </p:sp>
    </p:spTree>
    <p:extLst>
      <p:ext uri="{BB962C8B-B14F-4D97-AF65-F5344CB8AC3E}">
        <p14:creationId xmlns:p14="http://schemas.microsoft.com/office/powerpoint/2010/main" val="1720596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380009" y="921571"/>
            <a:ext cx="6097521" cy="769441"/>
          </a:xfrm>
          <a:prstGeom prst="rect">
            <a:avLst/>
          </a:prstGeom>
        </p:spPr>
        <p:txBody>
          <a:bodyPr wrap="square" anchor="b">
            <a:spAutoFit/>
          </a:bodyPr>
          <a:lstStyle/>
          <a:p>
            <a:r>
              <a:rPr lang="en-US" sz="4400" b="1" dirty="0">
                <a:solidFill>
                  <a:srgbClr val="FDA400"/>
                </a:solidFill>
                <a:latin typeface="Avenir Next Condensed" panose="020B0506020202020204" pitchFamily="34" charset="0"/>
              </a:rPr>
              <a:t>Exercise</a:t>
            </a:r>
          </a:p>
        </p:txBody>
      </p:sp>
      <p:sp>
        <p:nvSpPr>
          <p:cNvPr id="10" name="TextBox 9">
            <a:extLst>
              <a:ext uri="{FF2B5EF4-FFF2-40B4-BE49-F238E27FC236}">
                <a16:creationId xmlns:a16="http://schemas.microsoft.com/office/drawing/2014/main" id="{0E0CE529-1C45-F548-AE8A-BB4457328103}"/>
              </a:ext>
            </a:extLst>
          </p:cNvPr>
          <p:cNvSpPr txBox="1"/>
          <p:nvPr/>
        </p:nvSpPr>
        <p:spPr>
          <a:xfrm>
            <a:off x="380010" y="2012278"/>
            <a:ext cx="6097521" cy="1754326"/>
          </a:xfrm>
          <a:prstGeom prst="rect">
            <a:avLst/>
          </a:prstGeom>
          <a:noFill/>
        </p:spPr>
        <p:txBody>
          <a:bodyPr wrap="square" rtlCol="0" anchor="t" anchorCtr="0">
            <a:spAutoFit/>
          </a:bodyPr>
          <a:lstStyle/>
          <a:p>
            <a:r>
              <a:rPr lang="en-US" sz="3600" b="1" dirty="0">
                <a:solidFill>
                  <a:schemeClr val="bg1"/>
                </a:solidFill>
                <a:latin typeface="Avenir Next Condensed" panose="020B0506020202020204" pitchFamily="34" charset="0"/>
              </a:rPr>
              <a:t>How can we get past the stigma of talking about the sexual assault of children?</a:t>
            </a:r>
          </a:p>
        </p:txBody>
      </p:sp>
    </p:spTree>
    <p:extLst>
      <p:ext uri="{BB962C8B-B14F-4D97-AF65-F5344CB8AC3E}">
        <p14:creationId xmlns:p14="http://schemas.microsoft.com/office/powerpoint/2010/main" val="3959637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Resources</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154353"/>
            <a:ext cx="7451314" cy="5478423"/>
          </a:xfrm>
          <a:prstGeom prst="rect">
            <a:avLst/>
          </a:prstGeom>
          <a:noFill/>
        </p:spPr>
        <p:txBody>
          <a:bodyPr wrap="square" rtlCol="0">
            <a:spAutoFit/>
          </a:bodyPr>
          <a:lstStyle/>
          <a:p>
            <a:r>
              <a:rPr lang="en-US" sz="2000" b="1" dirty="0"/>
              <a:t>Sexual Abuse </a:t>
            </a:r>
            <a:endParaRPr lang="en-US" sz="2000" dirty="0"/>
          </a:p>
          <a:p>
            <a:r>
              <a:rPr lang="en-US" sz="2000" dirty="0"/>
              <a:t>National Sexual Assault Hotline</a:t>
            </a:r>
          </a:p>
          <a:p>
            <a:r>
              <a:rPr lang="en-US" sz="2000" dirty="0"/>
              <a:t>Available 24 hours crisis hotline</a:t>
            </a:r>
          </a:p>
          <a:p>
            <a:r>
              <a:rPr lang="en-US" sz="2000" dirty="0"/>
              <a:t>1-800-656-4673</a:t>
            </a:r>
          </a:p>
          <a:p>
            <a:endParaRPr lang="en-US" sz="1000" dirty="0"/>
          </a:p>
          <a:p>
            <a:r>
              <a:rPr lang="en-US" sz="2000" dirty="0"/>
              <a:t>National Organization for Victim Assistance (NOVA) </a:t>
            </a:r>
            <a:br>
              <a:rPr lang="en-US" sz="2000" dirty="0"/>
            </a:br>
            <a:r>
              <a:rPr lang="en-US" sz="2000" dirty="0"/>
              <a:t>Available 24-hours crisis hotline </a:t>
            </a:r>
          </a:p>
          <a:p>
            <a:r>
              <a:rPr lang="en-US" sz="2000" dirty="0"/>
              <a:t>1-800-879-6682</a:t>
            </a:r>
          </a:p>
          <a:p>
            <a:endParaRPr lang="en-US" sz="1000" dirty="0"/>
          </a:p>
          <a:p>
            <a:r>
              <a:rPr lang="en-US" sz="2000" dirty="0"/>
              <a:t>Rape, Abuse, Incest National Network. For additional resources check out this website: </a:t>
            </a:r>
            <a:r>
              <a:rPr lang="en-US" sz="2000" u="sng" dirty="0">
                <a:hlinkClick r:id="rId3"/>
              </a:rPr>
              <a:t>https://www.rainn.org/national-resources-sexual-assault-survivors-and-their-loved-ones</a:t>
            </a:r>
            <a:endParaRPr lang="en-US" sz="2000" u="sng" dirty="0"/>
          </a:p>
          <a:p>
            <a:endParaRPr lang="en-US" sz="1000" u="sng" dirty="0"/>
          </a:p>
          <a:p>
            <a:r>
              <a:rPr lang="en-US" sz="2000" b="1" dirty="0"/>
              <a:t>Seventh-day Adventist Church Resource</a:t>
            </a:r>
            <a:endParaRPr lang="en-US" sz="2000" dirty="0"/>
          </a:p>
          <a:p>
            <a:r>
              <a:rPr lang="en-US" sz="2000" dirty="0"/>
              <a:t>End it Now </a:t>
            </a:r>
            <a:r>
              <a:rPr lang="en-US" sz="2000" u="sng" dirty="0">
                <a:hlinkClick r:id="rId4"/>
              </a:rPr>
              <a:t>https://www.enditnownorthamerica.org/</a:t>
            </a:r>
            <a:endParaRPr lang="en-US" sz="2000" u="sng" dirty="0"/>
          </a:p>
          <a:p>
            <a:endParaRPr lang="en-US" sz="1000" dirty="0"/>
          </a:p>
          <a:p>
            <a:r>
              <a:rPr lang="en-US" sz="2000" u="sng" dirty="0"/>
              <a:t>Official statement on child sexual abuse: </a:t>
            </a:r>
            <a:r>
              <a:rPr lang="en-US" sz="2000" u="sng" dirty="0">
                <a:hlinkClick r:id="rId5"/>
              </a:rPr>
              <a:t>https://www.adventist.org/official-statements/child-sexual-abuse/</a:t>
            </a:r>
            <a:endParaRPr lang="en-US" sz="2000" dirty="0"/>
          </a:p>
          <a:p>
            <a:endParaRPr lang="en-US" sz="2000" u="sng" dirty="0"/>
          </a:p>
        </p:txBody>
      </p:sp>
    </p:spTree>
    <p:extLst>
      <p:ext uri="{BB962C8B-B14F-4D97-AF65-F5344CB8AC3E}">
        <p14:creationId xmlns:p14="http://schemas.microsoft.com/office/powerpoint/2010/main" val="1695805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Resources</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51513"/>
            <a:ext cx="7451314" cy="4493538"/>
          </a:xfrm>
          <a:prstGeom prst="rect">
            <a:avLst/>
          </a:prstGeom>
          <a:noFill/>
        </p:spPr>
        <p:txBody>
          <a:bodyPr wrap="square" rtlCol="0">
            <a:spAutoFit/>
          </a:bodyPr>
          <a:lstStyle/>
          <a:p>
            <a:r>
              <a:rPr lang="en-US" sz="2000" b="1" dirty="0"/>
              <a:t>Counselors</a:t>
            </a:r>
            <a:endParaRPr lang="en-US" sz="2000" dirty="0"/>
          </a:p>
          <a:p>
            <a:r>
              <a:rPr lang="en-US" sz="2000" dirty="0"/>
              <a:t>Substance abuse and/or mental health professionals  </a:t>
            </a:r>
            <a:r>
              <a:rPr lang="en-US" sz="2000" u="sng" dirty="0">
                <a:hlinkClick r:id="rId3"/>
              </a:rPr>
              <a:t>https://findtreatment.samhsa.gov/</a:t>
            </a:r>
            <a:r>
              <a:rPr lang="en-US" sz="2000" u="sng" dirty="0"/>
              <a:t>. </a:t>
            </a:r>
            <a:r>
              <a:rPr lang="en-US" sz="2000" dirty="0">
                <a:effectLst>
                  <a:outerShdw blurRad="38100" dist="19050" dir="2700000" algn="tl">
                    <a:schemeClr val="dk1">
                      <a:alpha val="40000"/>
                    </a:schemeClr>
                  </a:outerShdw>
                </a:effectLst>
              </a:rPr>
              <a:t>  </a:t>
            </a:r>
          </a:p>
          <a:p>
            <a:endParaRPr lang="en-US" sz="2000" dirty="0"/>
          </a:p>
          <a:p>
            <a:r>
              <a:rPr lang="en-US" sz="2000" dirty="0"/>
              <a:t>Seventh-day Adventist Counselors </a:t>
            </a:r>
            <a:r>
              <a:rPr lang="en-US" sz="2000" u="sng" dirty="0">
                <a:hlinkClick r:id="rId4"/>
              </a:rPr>
              <a:t>https://www.nadfamily.org/resources/counselors/</a:t>
            </a:r>
            <a:endParaRPr lang="en-US" sz="2000" u="sng" dirty="0"/>
          </a:p>
          <a:p>
            <a:endParaRPr lang="en-US" sz="2000" u="sng" dirty="0"/>
          </a:p>
          <a:p>
            <a:r>
              <a:rPr lang="en-US" b="1" dirty="0"/>
              <a:t>Suicide</a:t>
            </a:r>
            <a:endParaRPr lang="en-US" dirty="0"/>
          </a:p>
          <a:p>
            <a:r>
              <a:rPr lang="en-US" dirty="0"/>
              <a:t>National Suicide Prevention Lifeline </a:t>
            </a:r>
            <a:r>
              <a:rPr lang="en-US" u="sng" dirty="0">
                <a:hlinkClick r:id="rId5"/>
              </a:rPr>
              <a:t>https://suicidepreventionlifeline.org/</a:t>
            </a:r>
            <a:r>
              <a:rPr lang="en-US" dirty="0"/>
              <a:t> or 1-800-273-8255</a:t>
            </a:r>
          </a:p>
          <a:p>
            <a:r>
              <a:rPr lang="en-US" b="1" dirty="0"/>
              <a:t> </a:t>
            </a:r>
            <a:endParaRPr lang="en-US" dirty="0"/>
          </a:p>
          <a:p>
            <a:r>
              <a:rPr lang="en-US" b="1" dirty="0"/>
              <a:t>Trauma</a:t>
            </a:r>
            <a:endParaRPr lang="en-US" dirty="0"/>
          </a:p>
          <a:p>
            <a:r>
              <a:rPr lang="en-US" dirty="0"/>
              <a:t>Preventing Adverse Childhood Experiences  </a:t>
            </a:r>
            <a:r>
              <a:rPr lang="en-US" u="sng" dirty="0">
                <a:hlinkClick r:id="rId6"/>
              </a:rPr>
              <a:t>https://www.cdc.gov/violenceprevention/pdf/preventingACES-508.pdf</a:t>
            </a:r>
            <a:endParaRPr lang="en-US" sz="2000" dirty="0"/>
          </a:p>
          <a:p>
            <a:endParaRPr lang="en-US" sz="2000" u="sng" dirty="0"/>
          </a:p>
        </p:txBody>
      </p:sp>
    </p:spTree>
    <p:extLst>
      <p:ext uri="{BB962C8B-B14F-4D97-AF65-F5344CB8AC3E}">
        <p14:creationId xmlns:p14="http://schemas.microsoft.com/office/powerpoint/2010/main" val="301746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Statement of Purpose</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043126" y="1913178"/>
            <a:ext cx="7057748" cy="3539430"/>
          </a:xfrm>
          <a:prstGeom prst="rect">
            <a:avLst/>
          </a:prstGeom>
          <a:noFill/>
        </p:spPr>
        <p:txBody>
          <a:bodyPr wrap="square" rtlCol="0">
            <a:spAutoFit/>
          </a:bodyPr>
          <a:lstStyle/>
          <a:p>
            <a:r>
              <a:rPr lang="en-US" sz="2800" dirty="0"/>
              <a:t>The purpose of this seminar is to review the impact of sexual abuse on children, possible causes, how to recognize it in children, protect children from molestation, and where to get treatment for children who have been sexually assaulted.  </a:t>
            </a:r>
          </a:p>
          <a:p>
            <a:endParaRPr lang="en-US" sz="2800" dirty="0"/>
          </a:p>
          <a:p>
            <a:r>
              <a:rPr lang="en-US" sz="2800" dirty="0"/>
              <a:t>This seminar is from a Biblical perspective.  </a:t>
            </a:r>
          </a:p>
        </p:txBody>
      </p:sp>
    </p:spTree>
    <p:extLst>
      <p:ext uri="{BB962C8B-B14F-4D97-AF65-F5344CB8AC3E}">
        <p14:creationId xmlns:p14="http://schemas.microsoft.com/office/powerpoint/2010/main" val="899685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Recommended Books</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51513"/>
            <a:ext cx="7451314" cy="3354765"/>
          </a:xfrm>
          <a:prstGeom prst="rect">
            <a:avLst/>
          </a:prstGeom>
          <a:noFill/>
        </p:spPr>
        <p:txBody>
          <a:bodyPr wrap="square" rtlCol="0">
            <a:spAutoFit/>
          </a:bodyPr>
          <a:lstStyle/>
          <a:p>
            <a:r>
              <a:rPr lang="en-US" sz="2400" dirty="0"/>
              <a:t>Allender, D.B. (2014).</a:t>
            </a:r>
            <a:r>
              <a:rPr lang="en-US" sz="2400" i="1" dirty="0"/>
              <a:t> Wounded Heart: Hope for adult victims of childhood sexual abuse</a:t>
            </a:r>
            <a:r>
              <a:rPr lang="en-US" sz="2400" dirty="0"/>
              <a:t>. NavPress.</a:t>
            </a:r>
          </a:p>
          <a:p>
            <a:r>
              <a:rPr lang="en-US" sz="2400" dirty="0"/>
              <a:t> </a:t>
            </a:r>
          </a:p>
          <a:p>
            <a:r>
              <a:rPr lang="en-US" sz="2400" dirty="0"/>
              <a:t>Kearney, R.T. (2001).  </a:t>
            </a:r>
            <a:r>
              <a:rPr lang="en-US" sz="2400" i="1" dirty="0"/>
              <a:t>Sexually Abused Children: A handbook for families &amp; churches</a:t>
            </a:r>
            <a:r>
              <a:rPr lang="en-US" sz="2400" dirty="0"/>
              <a:t>. InterVarsity Press.</a:t>
            </a:r>
          </a:p>
          <a:p>
            <a:r>
              <a:rPr lang="en-US" sz="2400" dirty="0"/>
              <a:t> </a:t>
            </a:r>
          </a:p>
          <a:p>
            <a:r>
              <a:rPr lang="en-US" sz="2400" dirty="0"/>
              <a:t>Langberg, D.M. (2014). </a:t>
            </a:r>
            <a:r>
              <a:rPr lang="en-US" sz="2400" i="1" dirty="0"/>
              <a:t>On the Threshold of Hope. </a:t>
            </a:r>
            <a:r>
              <a:rPr lang="en-US" sz="2400" dirty="0" err="1"/>
              <a:t>Xulon</a:t>
            </a:r>
            <a:r>
              <a:rPr lang="en-US" sz="2400" dirty="0"/>
              <a:t> Press.</a:t>
            </a:r>
          </a:p>
          <a:p>
            <a:endParaRPr lang="en-US" sz="2000" u="sng" dirty="0"/>
          </a:p>
        </p:txBody>
      </p:sp>
    </p:spTree>
    <p:extLst>
      <p:ext uri="{BB962C8B-B14F-4D97-AF65-F5344CB8AC3E}">
        <p14:creationId xmlns:p14="http://schemas.microsoft.com/office/powerpoint/2010/main" val="344061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20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References</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676894" y="1260580"/>
            <a:ext cx="7820347" cy="4708981"/>
          </a:xfrm>
          <a:prstGeom prst="rect">
            <a:avLst/>
          </a:prstGeom>
          <a:noFill/>
        </p:spPr>
        <p:txBody>
          <a:bodyPr wrap="square" rtlCol="0">
            <a:spAutoFit/>
          </a:bodyPr>
          <a:lstStyle/>
          <a:p>
            <a:r>
              <a:rPr lang="en-US" dirty="0"/>
              <a:t>Centers for Disease Control and Prevention (2022).  </a:t>
            </a:r>
            <a:r>
              <a:rPr lang="en-US" i="1" dirty="0"/>
              <a:t>Violence Prevention</a:t>
            </a:r>
            <a:r>
              <a:rPr lang="en-US" dirty="0"/>
              <a:t>. Child Sexual Abuse (2022). </a:t>
            </a:r>
            <a:r>
              <a:rPr lang="en-US" sz="1400" dirty="0">
                <a:hlinkClick r:id="rId3"/>
              </a:rPr>
              <a:t>https://www.cdc.gov/violenceprevention/childsexualabuse/fastfact.html</a:t>
            </a:r>
            <a:endParaRPr lang="en-US" sz="1400" dirty="0"/>
          </a:p>
          <a:p>
            <a:endParaRPr lang="en-US" sz="800" dirty="0"/>
          </a:p>
          <a:p>
            <a:r>
              <a:rPr lang="en-US" dirty="0"/>
              <a:t>De Bellis, M. D., Spratt, E. G., &amp; Hooper, S. R. (2011). Neurodevelopmental biology associated with childhood sexual abuse. </a:t>
            </a:r>
            <a:r>
              <a:rPr lang="en-US" i="1" dirty="0"/>
              <a:t>Journal of Child Sexual Abuse, </a:t>
            </a:r>
            <a:r>
              <a:rPr lang="en-US" sz="1400" i="1" dirty="0"/>
              <a:t>20</a:t>
            </a:r>
            <a:r>
              <a:rPr lang="en-US" sz="1400" dirty="0"/>
              <a:t>(5), 548-587</a:t>
            </a:r>
          </a:p>
          <a:p>
            <a:endParaRPr lang="en-US" sz="800" dirty="0"/>
          </a:p>
          <a:p>
            <a:r>
              <a:rPr lang="en-US" dirty="0"/>
              <a:t>Doyle, T. P. (2003). Roman Catholic clericalism, religious duress, and clergy sexual abuse. </a:t>
            </a:r>
            <a:r>
              <a:rPr lang="en-US" i="1" dirty="0"/>
              <a:t>Pastoral Psychology, 51</a:t>
            </a:r>
            <a:r>
              <a:rPr lang="en-US" dirty="0"/>
              <a:t>(3), 189-231.</a:t>
            </a:r>
          </a:p>
          <a:p>
            <a:endParaRPr lang="en-US" sz="800" dirty="0"/>
          </a:p>
          <a:p>
            <a:r>
              <a:rPr lang="en-US" dirty="0"/>
              <a:t>Elliott, M., Browne, K., &amp; Kilcoyne, J. (1995). Child sexual abuse prevention: What offenders tell us. </a:t>
            </a:r>
            <a:r>
              <a:rPr lang="en-US" i="1" dirty="0"/>
              <a:t>Child Abuse &amp; Neglect, 5</a:t>
            </a:r>
            <a:r>
              <a:rPr lang="en-US" dirty="0"/>
              <a:t>, 579-594.</a:t>
            </a:r>
          </a:p>
          <a:p>
            <a:endParaRPr lang="en-US" sz="800" dirty="0"/>
          </a:p>
          <a:p>
            <a:r>
              <a:rPr lang="en-US" dirty="0" err="1"/>
              <a:t>Finkelhor</a:t>
            </a:r>
            <a:r>
              <a:rPr lang="en-US" dirty="0"/>
              <a:t>, D. (1984). </a:t>
            </a:r>
            <a:r>
              <a:rPr lang="en-US" i="1" dirty="0"/>
              <a:t>Child sexual abuse: </a:t>
            </a:r>
            <a:r>
              <a:rPr lang="en-US" sz="1600" i="1" dirty="0"/>
              <a:t>New Theory and Research</a:t>
            </a:r>
            <a:r>
              <a:rPr lang="en-US" sz="1600" dirty="0"/>
              <a:t>. </a:t>
            </a:r>
            <a:r>
              <a:rPr lang="en-US" sz="1400" dirty="0"/>
              <a:t>Free Press: New York.  </a:t>
            </a:r>
          </a:p>
          <a:p>
            <a:endParaRPr lang="en-US" sz="800" dirty="0"/>
          </a:p>
          <a:p>
            <a:r>
              <a:rPr lang="en-US" dirty="0" err="1"/>
              <a:t>Finkelhor</a:t>
            </a:r>
            <a:r>
              <a:rPr lang="en-US" dirty="0"/>
              <a:t>, D., Ormrod, R.K. &amp; Turner, H.A. (2010). Poly-victimization in a national sample of children &amp; youth. </a:t>
            </a:r>
            <a:r>
              <a:rPr lang="en-US" i="1" dirty="0"/>
              <a:t>American Journal of Preventive Medicine, 38</a:t>
            </a:r>
            <a:r>
              <a:rPr lang="en-US" dirty="0"/>
              <a:t>(3), 323-30. </a:t>
            </a:r>
            <a:r>
              <a:rPr lang="en-US" dirty="0" err="1"/>
              <a:t>doi</a:t>
            </a:r>
            <a:r>
              <a:rPr lang="en-US" dirty="0"/>
              <a:t>: 10.1016/j.amepre.2009.11.012.</a:t>
            </a:r>
          </a:p>
          <a:p>
            <a:endParaRPr lang="en-US" sz="800" dirty="0"/>
          </a:p>
          <a:p>
            <a:r>
              <a:rPr lang="en-US" dirty="0"/>
              <a:t>Frawley-O’Dea, M. G. (2004).  The history and consequences of the sexual-abuse crisis in the Catholic Church.  </a:t>
            </a:r>
            <a:r>
              <a:rPr lang="en-US" i="1" dirty="0"/>
              <a:t>Studies in Gender and Sexuality, 5</a:t>
            </a:r>
            <a:r>
              <a:rPr lang="en-US" dirty="0"/>
              <a:t>(1), 11-30.</a:t>
            </a:r>
          </a:p>
        </p:txBody>
      </p:sp>
    </p:spTree>
    <p:extLst>
      <p:ext uri="{BB962C8B-B14F-4D97-AF65-F5344CB8AC3E}">
        <p14:creationId xmlns:p14="http://schemas.microsoft.com/office/powerpoint/2010/main" val="402188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References</a:t>
            </a:r>
            <a:endParaRPr lang="en-US"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646759" y="1083003"/>
            <a:ext cx="7850482" cy="5139869"/>
          </a:xfrm>
          <a:prstGeom prst="rect">
            <a:avLst/>
          </a:prstGeom>
          <a:noFill/>
        </p:spPr>
        <p:txBody>
          <a:bodyPr wrap="square" rtlCol="0">
            <a:spAutoFit/>
          </a:bodyPr>
          <a:lstStyle/>
          <a:p>
            <a:r>
              <a:rPr lang="en-US" sz="1600" dirty="0"/>
              <a:t>John Jay College Research Team (2011).  </a:t>
            </a:r>
            <a:r>
              <a:rPr lang="en-US" sz="1600" i="1" dirty="0"/>
              <a:t>The causes and context of sexual abuse of minors by Catholic priests in the United States, 1950-2010</a:t>
            </a:r>
            <a:r>
              <a:rPr lang="en-US" sz="1600" dirty="0"/>
              <a:t>.  USCCB.</a:t>
            </a:r>
          </a:p>
          <a:p>
            <a:endParaRPr lang="en-US" sz="800" dirty="0"/>
          </a:p>
          <a:p>
            <a:r>
              <a:rPr lang="en-US" sz="1600" dirty="0"/>
              <a:t>Pulido, C.M., </a:t>
            </a:r>
            <a:r>
              <a:rPr lang="en-US" sz="1600" dirty="0" err="1"/>
              <a:t>Vidu</a:t>
            </a:r>
            <a:r>
              <a:rPr lang="en-US" sz="1600" dirty="0"/>
              <a:t>, A., Rodrigues de Mello, R., Oliver, E. (2021). Zero tolerance of children’s sexual abuse from interreligious dialogue. </a:t>
            </a:r>
            <a:r>
              <a:rPr lang="en-US" sz="1600" i="1" dirty="0"/>
              <a:t>Religions</a:t>
            </a:r>
            <a:r>
              <a:rPr lang="en-US" sz="1600" dirty="0"/>
              <a:t>, </a:t>
            </a:r>
            <a:r>
              <a:rPr lang="en-US" sz="1600" i="1" dirty="0"/>
              <a:t>12</a:t>
            </a:r>
            <a:r>
              <a:rPr lang="en-US" sz="1600" dirty="0"/>
              <a:t>(7), 549. </a:t>
            </a:r>
            <a:r>
              <a:rPr lang="en-US" sz="1200" u="sng" dirty="0">
                <a:hlinkClick r:id="rId3"/>
              </a:rPr>
              <a:t>https://doi.org/10.3390/rel12070549</a:t>
            </a:r>
            <a:endParaRPr lang="en-US" sz="1200" u="sng" dirty="0"/>
          </a:p>
          <a:p>
            <a:endParaRPr lang="en-US" sz="800" dirty="0"/>
          </a:p>
          <a:p>
            <a:r>
              <a:rPr lang="en-US" sz="1600" dirty="0"/>
              <a:t>Rape, Abuse, &amp; Incest National Network (RAINN). (2022). </a:t>
            </a:r>
            <a:r>
              <a:rPr lang="en-US" sz="1600" i="1" dirty="0"/>
              <a:t>Warning Signs for Children</a:t>
            </a:r>
            <a:r>
              <a:rPr lang="en-US" sz="1600" dirty="0"/>
              <a:t>. </a:t>
            </a:r>
            <a:r>
              <a:rPr lang="en-US" sz="1600" u="sng" dirty="0">
                <a:hlinkClick r:id="rId4"/>
              </a:rPr>
              <a:t>https://www.rainn.org/articles/warning-signs-young-children</a:t>
            </a:r>
            <a:endParaRPr lang="en-US" sz="1600" u="sng" dirty="0"/>
          </a:p>
          <a:p>
            <a:endParaRPr lang="en-US" sz="800" dirty="0"/>
          </a:p>
          <a:p>
            <a:r>
              <a:rPr lang="en-US" sz="1600" dirty="0"/>
              <a:t>Rape, Abuse, &amp; Incest National Network (RAINN). (2022). </a:t>
            </a:r>
            <a:r>
              <a:rPr lang="en-US" sz="1600" i="1" dirty="0"/>
              <a:t>Warning Signs for Teens</a:t>
            </a:r>
            <a:r>
              <a:rPr lang="en-US" sz="1600" dirty="0"/>
              <a:t>. </a:t>
            </a:r>
            <a:r>
              <a:rPr lang="en-US" sz="1600" u="sng" dirty="0">
                <a:hlinkClick r:id="rId5"/>
              </a:rPr>
              <a:t>https://www.rainn.org/articles/warning-signs-teens</a:t>
            </a:r>
            <a:endParaRPr lang="en-US" sz="1600" u="sng" dirty="0"/>
          </a:p>
          <a:p>
            <a:endParaRPr lang="en-US" sz="800" dirty="0"/>
          </a:p>
          <a:p>
            <a:r>
              <a:rPr lang="en-US" sz="1600" dirty="0"/>
              <a:t>Rape, Abuse, &amp; Incest National Network (RAINN). (2022). </a:t>
            </a:r>
            <a:r>
              <a:rPr lang="en-US" sz="1600" i="1" dirty="0"/>
              <a:t>How Can I Protect My Child From Sexual Assault?</a:t>
            </a:r>
            <a:r>
              <a:rPr lang="en-US" sz="1600" dirty="0"/>
              <a:t>  </a:t>
            </a:r>
            <a:r>
              <a:rPr lang="en-US" sz="1600" u="sng" dirty="0">
                <a:hlinkClick r:id="rId6"/>
              </a:rPr>
              <a:t>https://www.rainn.org/articles/how-can-i-protect-my-child-sexual-assault</a:t>
            </a:r>
            <a:endParaRPr lang="en-US" sz="1600" u="sng" dirty="0"/>
          </a:p>
          <a:p>
            <a:endParaRPr lang="en-US" sz="800" dirty="0"/>
          </a:p>
          <a:p>
            <a:r>
              <a:rPr lang="en-US" sz="1600" dirty="0" err="1"/>
              <a:t>Sedlak</a:t>
            </a:r>
            <a:r>
              <a:rPr lang="en-US" sz="1600" dirty="0"/>
              <a:t>, A.J., </a:t>
            </a:r>
            <a:r>
              <a:rPr lang="en-US" sz="1600" dirty="0" err="1"/>
              <a:t>Mettenburg</a:t>
            </a:r>
            <a:r>
              <a:rPr lang="en-US" sz="1600" dirty="0"/>
              <a:t>, J., </a:t>
            </a:r>
            <a:r>
              <a:rPr lang="en-US" sz="1600" dirty="0" err="1"/>
              <a:t>Basena</a:t>
            </a:r>
            <a:r>
              <a:rPr lang="en-US" sz="1600" dirty="0"/>
              <a:t>, M., </a:t>
            </a:r>
            <a:r>
              <a:rPr lang="en-US" sz="1600" dirty="0" err="1"/>
              <a:t>Petta</a:t>
            </a:r>
            <a:r>
              <a:rPr lang="en-US" sz="1600" dirty="0"/>
              <a:t>, I., McPherson, K., Greene, A., and Li, S. (2010). </a:t>
            </a:r>
            <a:r>
              <a:rPr lang="en-US" sz="1600" i="1" dirty="0"/>
              <a:t>Fourth National Incidence Study of Child Abuse and Neglect (NIS–4): Report to Congress</a:t>
            </a:r>
            <a:r>
              <a:rPr lang="en-US" sz="1600" dirty="0"/>
              <a:t>, Executive Summary. U.S. Department of Health and Human Services, Administration for Children and Families.</a:t>
            </a:r>
          </a:p>
          <a:p>
            <a:endParaRPr lang="en-US" sz="800" dirty="0"/>
          </a:p>
          <a:p>
            <a:r>
              <a:rPr lang="en-US" sz="1600" dirty="0" err="1"/>
              <a:t>Stroebel</a:t>
            </a:r>
            <a:r>
              <a:rPr lang="en-US" sz="1600" dirty="0"/>
              <a:t>, S., Shih-</a:t>
            </a:r>
            <a:r>
              <a:rPr lang="en-US" sz="1600" dirty="0" err="1"/>
              <a:t>Ya</a:t>
            </a:r>
            <a:r>
              <a:rPr lang="en-US" sz="1600" dirty="0"/>
              <a:t>, K., O’Keefe, S.L., Beard, K. Swindell, S., &amp; </a:t>
            </a:r>
            <a:r>
              <a:rPr lang="en-US" sz="1600" dirty="0" err="1"/>
              <a:t>Kommor</a:t>
            </a:r>
            <a:r>
              <a:rPr lang="en-US" sz="1600" dirty="0"/>
              <a:t>, M.J. (2013). Risk factors for father-daughter incest: Data from an anonymous computerized survey. </a:t>
            </a:r>
            <a:r>
              <a:rPr lang="en-US" sz="1600" i="1" dirty="0"/>
              <a:t>Sexual Abuse, 25</a:t>
            </a:r>
            <a:r>
              <a:rPr lang="en-US" sz="1600" dirty="0"/>
              <a:t>(6), 583-605. </a:t>
            </a:r>
          </a:p>
        </p:txBody>
      </p:sp>
    </p:spTree>
    <p:extLst>
      <p:ext uri="{BB962C8B-B14F-4D97-AF65-F5344CB8AC3E}">
        <p14:creationId xmlns:p14="http://schemas.microsoft.com/office/powerpoint/2010/main" val="44024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1" name="TextBox 10">
            <a:extLst>
              <a:ext uri="{FF2B5EF4-FFF2-40B4-BE49-F238E27FC236}">
                <a16:creationId xmlns:a16="http://schemas.microsoft.com/office/drawing/2014/main" id="{A321DCA3-A769-C049-BA95-5D4CF043B697}"/>
              </a:ext>
            </a:extLst>
          </p:cNvPr>
          <p:cNvSpPr txBox="1"/>
          <p:nvPr/>
        </p:nvSpPr>
        <p:spPr>
          <a:xfrm>
            <a:off x="646759" y="1805456"/>
            <a:ext cx="7850482" cy="3477875"/>
          </a:xfrm>
          <a:prstGeom prst="rect">
            <a:avLst/>
          </a:prstGeom>
          <a:noFill/>
        </p:spPr>
        <p:txBody>
          <a:bodyPr wrap="square" rtlCol="0">
            <a:spAutoFit/>
          </a:bodyPr>
          <a:lstStyle/>
          <a:p>
            <a:r>
              <a:rPr lang="en-US" sz="2000" b="1" dirty="0"/>
              <a:t>Alina M. Baltazar</a:t>
            </a:r>
            <a:r>
              <a:rPr lang="en-US" sz="2000" dirty="0"/>
              <a:t>, PhD, MSW, LMSW, CFLE, CCTP-I, CCTP-F is the MSW Program Director &amp; Professor in the School of Social Work and Co-Associate Director for the Institute for the Prevention of Addictions at Andrews University.  She is also a psychotherapist who treats mental illness in children/adolescents and families and is a proud mom of three sons aged 18, 21, &amp; 24.</a:t>
            </a:r>
          </a:p>
          <a:p>
            <a:r>
              <a:rPr lang="en-US" sz="2000" dirty="0"/>
              <a:t> </a:t>
            </a:r>
          </a:p>
          <a:p>
            <a:r>
              <a:rPr lang="en-US" sz="2000" dirty="0"/>
              <a:t>Andrews University</a:t>
            </a:r>
          </a:p>
          <a:p>
            <a:r>
              <a:rPr lang="en-US" sz="2000" dirty="0"/>
              <a:t>4141 Administration Dr.</a:t>
            </a:r>
          </a:p>
          <a:p>
            <a:r>
              <a:rPr lang="en-US" sz="2000" dirty="0"/>
              <a:t>Berrien Springs, MI 49104</a:t>
            </a:r>
          </a:p>
          <a:p>
            <a:r>
              <a:rPr lang="en-US" sz="2000" dirty="0" err="1"/>
              <a:t>baltazar@andrews.edu</a:t>
            </a:r>
            <a:endParaRPr lang="en-US" sz="2000" dirty="0"/>
          </a:p>
        </p:txBody>
      </p:sp>
    </p:spTree>
    <p:extLst>
      <p:ext uri="{BB962C8B-B14F-4D97-AF65-F5344CB8AC3E}">
        <p14:creationId xmlns:p14="http://schemas.microsoft.com/office/powerpoint/2010/main" val="173132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1" name="TextBox 10">
            <a:extLst>
              <a:ext uri="{FF2B5EF4-FFF2-40B4-BE49-F238E27FC236}">
                <a16:creationId xmlns:a16="http://schemas.microsoft.com/office/drawing/2014/main" id="{A321DCA3-A769-C049-BA95-5D4CF043B697}"/>
              </a:ext>
            </a:extLst>
          </p:cNvPr>
          <p:cNvSpPr txBox="1"/>
          <p:nvPr/>
        </p:nvSpPr>
        <p:spPr>
          <a:xfrm>
            <a:off x="1020931" y="1489914"/>
            <a:ext cx="7190913" cy="4457502"/>
          </a:xfrm>
          <a:prstGeom prst="rect">
            <a:avLst/>
          </a:prstGeom>
          <a:noFill/>
        </p:spPr>
        <p:txBody>
          <a:bodyPr wrap="square" rtlCol="0">
            <a:spAutoFit/>
          </a:bodyPr>
          <a:lstStyle/>
          <a:p>
            <a:pPr algn="ctr">
              <a:lnSpc>
                <a:spcPct val="150000"/>
              </a:lnSpc>
              <a:buClr>
                <a:srgbClr val="E18F39"/>
              </a:buClr>
            </a:pPr>
            <a:r>
              <a:rPr lang="en-US" sz="3600" b="1" dirty="0"/>
              <a:t>POLL QUESTION</a:t>
            </a:r>
          </a:p>
          <a:p>
            <a:pPr algn="ctr">
              <a:lnSpc>
                <a:spcPct val="150000"/>
              </a:lnSpc>
              <a:buClr>
                <a:srgbClr val="E18F39"/>
              </a:buClr>
            </a:pPr>
            <a:endParaRPr lang="en-US" sz="800" dirty="0"/>
          </a:p>
          <a:p>
            <a:pPr algn="ctr">
              <a:buClr>
                <a:srgbClr val="E18F39"/>
              </a:buClr>
            </a:pPr>
            <a:r>
              <a:rPr lang="en-US" sz="3600" b="1" dirty="0">
                <a:latin typeface="Avenir Next Condensed" panose="020B0506020202020204" pitchFamily="34" charset="0"/>
              </a:rPr>
              <a:t>How many of you personally know someone who was sexually assaulted as a child/teen or someone who has committed a sexual assault on </a:t>
            </a:r>
          </a:p>
          <a:p>
            <a:pPr algn="ctr">
              <a:buClr>
                <a:srgbClr val="E18F39"/>
              </a:buClr>
            </a:pPr>
            <a:r>
              <a:rPr lang="en-US" sz="3600" b="1" dirty="0">
                <a:latin typeface="Avenir Next Condensed" panose="020B0506020202020204" pitchFamily="34" charset="0"/>
              </a:rPr>
              <a:t>a child or teen?</a:t>
            </a:r>
          </a:p>
          <a:p>
            <a:pPr>
              <a:lnSpc>
                <a:spcPct val="150000"/>
              </a:lnSpc>
              <a:buClr>
                <a:srgbClr val="E18F39"/>
              </a:buClr>
            </a:pPr>
            <a:endParaRPr lang="en-US" sz="2800" dirty="0"/>
          </a:p>
        </p:txBody>
      </p:sp>
    </p:spTree>
    <p:extLst>
      <p:ext uri="{BB962C8B-B14F-4D97-AF65-F5344CB8AC3E}">
        <p14:creationId xmlns:p14="http://schemas.microsoft.com/office/powerpoint/2010/main" val="263976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Introduction</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281374"/>
            <a:ext cx="7332956" cy="4647426"/>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400" dirty="0"/>
              <a:t>Children are a special gift from God to humanity as mentioned in Psalms 127:3. </a:t>
            </a:r>
          </a:p>
          <a:p>
            <a:pPr>
              <a:buClr>
                <a:srgbClr val="E18F39"/>
              </a:buClr>
            </a:pPr>
            <a:endParaRPr lang="en-US" sz="1600" dirty="0"/>
          </a:p>
          <a:p>
            <a:pPr marL="285750" indent="-285750">
              <a:buClr>
                <a:srgbClr val="E18F39"/>
              </a:buClr>
              <a:buFont typeface="Arial" panose="020B0604020202020204" pitchFamily="34" charset="0"/>
              <a:buChar char="•"/>
            </a:pPr>
            <a:r>
              <a:rPr lang="en-US" sz="2400" dirty="0"/>
              <a:t>Children are completely dependent on adults to care for their basic needs and to provide nurturing love and guidance. </a:t>
            </a:r>
          </a:p>
          <a:p>
            <a:pPr>
              <a:buClr>
                <a:srgbClr val="E18F39"/>
              </a:buClr>
            </a:pPr>
            <a:endParaRPr lang="en-US" sz="1600" dirty="0"/>
          </a:p>
          <a:p>
            <a:pPr marL="285750" indent="-285750">
              <a:buClr>
                <a:srgbClr val="E18F39"/>
              </a:buClr>
              <a:buFont typeface="Arial" panose="020B0604020202020204" pitchFamily="34" charset="0"/>
              <a:buChar char="•"/>
            </a:pPr>
            <a:r>
              <a:rPr lang="en-US" sz="2400" dirty="0"/>
              <a:t>A stable and nurturing environment is essential for children to become healthy contributing members of society. </a:t>
            </a:r>
          </a:p>
          <a:p>
            <a:pPr>
              <a:buClr>
                <a:srgbClr val="E18F39"/>
              </a:buClr>
            </a:pPr>
            <a:endParaRPr lang="en-US" sz="1600" dirty="0"/>
          </a:p>
          <a:p>
            <a:pPr marL="285750" indent="-285750">
              <a:buClr>
                <a:srgbClr val="E18F39"/>
              </a:buClr>
              <a:buFont typeface="Arial" panose="020B0604020202020204" pitchFamily="34" charset="0"/>
              <a:buChar char="•"/>
            </a:pPr>
            <a:r>
              <a:rPr lang="en-US" sz="2400" dirty="0"/>
              <a:t>There are many ways sin hurts a child’s development. One of the most devastating is sexual molestation. </a:t>
            </a:r>
          </a:p>
        </p:txBody>
      </p:sp>
    </p:spTree>
    <p:extLst>
      <p:ext uri="{BB962C8B-B14F-4D97-AF65-F5344CB8AC3E}">
        <p14:creationId xmlns:p14="http://schemas.microsoft.com/office/powerpoint/2010/main" val="205088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Rates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592093"/>
            <a:ext cx="7332956" cy="3970318"/>
          </a:xfrm>
          <a:prstGeom prst="rect">
            <a:avLst/>
          </a:prstGeom>
          <a:noFill/>
        </p:spPr>
        <p:txBody>
          <a:bodyPr wrap="square" rtlCol="0">
            <a:spAutoFit/>
          </a:bodyPr>
          <a:lstStyle/>
          <a:p>
            <a:pPr>
              <a:buClr>
                <a:srgbClr val="E18F39"/>
              </a:buClr>
            </a:pPr>
            <a:r>
              <a:rPr lang="en-US" sz="2800" dirty="0"/>
              <a:t>According to the Centers for Disease Control and Prevention (2022), child sexual abuse is a significant public health problem. Sexual abuse of a child includes the involvement of a child (person less than 18 years old) in some sort of sexual activity that violates laws or cultural expectations that the child doesn’t fully understand, does not consent to, or is developmentally unable to give consent. </a:t>
            </a:r>
          </a:p>
        </p:txBody>
      </p:sp>
    </p:spTree>
    <p:extLst>
      <p:ext uri="{BB962C8B-B14F-4D97-AF65-F5344CB8AC3E}">
        <p14:creationId xmlns:p14="http://schemas.microsoft.com/office/powerpoint/2010/main" val="235671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The Impact of Sexual Abuse on Children</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646331"/>
          </a:xfrm>
          <a:prstGeom prst="rect">
            <a:avLst/>
          </a:prstGeom>
          <a:noFill/>
        </p:spPr>
        <p:txBody>
          <a:bodyPr wrap="square" rtlCol="0">
            <a:spAutoFit/>
          </a:bodyPr>
          <a:lstStyle/>
          <a:p>
            <a:r>
              <a:rPr lang="en-US" sz="3600" b="1" dirty="0">
                <a:solidFill>
                  <a:schemeClr val="bg1"/>
                </a:solidFill>
                <a:latin typeface="Avenir Next Condensed" panose="020B0506020202020204" pitchFamily="34" charset="0"/>
              </a:rPr>
              <a:t>Rates</a:t>
            </a:r>
            <a:endParaRPr lang="en-US" sz="14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05522" y="1281374"/>
            <a:ext cx="7332956" cy="4770537"/>
          </a:xfrm>
          <a:prstGeom prst="rect">
            <a:avLst/>
          </a:prstGeom>
          <a:noFill/>
        </p:spPr>
        <p:txBody>
          <a:bodyPr wrap="square" rtlCol="0">
            <a:spAutoFit/>
          </a:bodyPr>
          <a:lstStyle/>
          <a:p>
            <a:r>
              <a:rPr lang="en-US" sz="2400" b="1" dirty="0"/>
              <a:t>Children often don’t realize sexual abuse has occurred or never report sexual abuse out of fear of stigma or reprisal so these estimates may be low. Estimates will vary across different studies and states, but research generally has found that:</a:t>
            </a:r>
          </a:p>
          <a:p>
            <a:pPr>
              <a:buClr>
                <a:srgbClr val="E18F39"/>
              </a:buClr>
            </a:pPr>
            <a:endParaRPr lang="en-US" sz="1400" dirty="0"/>
          </a:p>
          <a:p>
            <a:pPr marL="285750" indent="-285750">
              <a:buClr>
                <a:srgbClr val="E18F39"/>
              </a:buClr>
              <a:buFont typeface="Arial" panose="020B0604020202020204" pitchFamily="34" charset="0"/>
              <a:buChar char="•"/>
            </a:pPr>
            <a:r>
              <a:rPr lang="en-US" sz="2000" dirty="0"/>
              <a:t>1 in 4 females and 1 and 6 males in the U.S. will experience a sexual assault before the age of 18.</a:t>
            </a:r>
          </a:p>
          <a:p>
            <a:pPr>
              <a:buClr>
                <a:srgbClr val="E18F39"/>
              </a:buClr>
            </a:pPr>
            <a:endParaRPr lang="en-US" sz="1000" dirty="0"/>
          </a:p>
          <a:p>
            <a:pPr marL="285750" indent="-285750">
              <a:buClr>
                <a:srgbClr val="E18F39"/>
              </a:buClr>
              <a:buFont typeface="Arial" panose="020B0604020202020204" pitchFamily="34" charset="0"/>
              <a:buChar char="•"/>
            </a:pPr>
            <a:r>
              <a:rPr lang="en-US" sz="2000" dirty="0"/>
              <a:t>91% of the perpetrators are people known to the child (friends and family members)</a:t>
            </a:r>
          </a:p>
          <a:p>
            <a:pPr>
              <a:buClr>
                <a:srgbClr val="E18F39"/>
              </a:buClr>
            </a:pPr>
            <a:endParaRPr lang="en-US" sz="1000" dirty="0"/>
          </a:p>
          <a:p>
            <a:pPr marL="285750" indent="-285750">
              <a:buClr>
                <a:srgbClr val="E18F39"/>
              </a:buClr>
              <a:buFont typeface="Arial" panose="020B0604020202020204" pitchFamily="34" charset="0"/>
              <a:buChar char="•"/>
            </a:pPr>
            <a:r>
              <a:rPr lang="en-US" sz="2000" dirty="0"/>
              <a:t>This abuse doesn’t just impact the child and family, but also a society with a lifetime economic burden of at least $9.3 billion as of 2015.</a:t>
            </a:r>
          </a:p>
        </p:txBody>
      </p:sp>
    </p:spTree>
    <p:extLst>
      <p:ext uri="{BB962C8B-B14F-4D97-AF65-F5344CB8AC3E}">
        <p14:creationId xmlns:p14="http://schemas.microsoft.com/office/powerpoint/2010/main" val="101906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145422" y="1021497"/>
            <a:ext cx="7526037" cy="769441"/>
          </a:xfrm>
          <a:prstGeom prst="rect">
            <a:avLst/>
          </a:prstGeom>
        </p:spPr>
        <p:txBody>
          <a:bodyPr wrap="square" anchor="b">
            <a:spAutoFit/>
          </a:bodyPr>
          <a:lstStyle/>
          <a:p>
            <a:r>
              <a:rPr lang="en-US" sz="4400" b="1" dirty="0">
                <a:solidFill>
                  <a:srgbClr val="FDA400"/>
                </a:solidFill>
                <a:latin typeface="Avenir Next Condensed" panose="020B0506020202020204" pitchFamily="34" charset="0"/>
              </a:rPr>
              <a:t>Discussion Question</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1" y="2376263"/>
            <a:ext cx="7329575" cy="1938992"/>
          </a:xfrm>
          <a:prstGeom prst="rect">
            <a:avLst/>
          </a:prstGeom>
          <a:noFill/>
        </p:spPr>
        <p:txBody>
          <a:bodyPr wrap="square" rtlCol="0" anchor="t" anchorCtr="0">
            <a:spAutoFit/>
          </a:bodyPr>
          <a:lstStyle/>
          <a:p>
            <a:r>
              <a:rPr lang="en-US" sz="4000" b="1" dirty="0">
                <a:solidFill>
                  <a:schemeClr val="bg1"/>
                </a:solidFill>
                <a:latin typeface="Avenir Next Condensed" panose="020B0506020202020204" pitchFamily="34" charset="0"/>
              </a:rPr>
              <a:t>Are these statistics scary to you or do you think it won’t happen </a:t>
            </a:r>
          </a:p>
          <a:p>
            <a:r>
              <a:rPr lang="en-US" sz="4000" b="1" dirty="0">
                <a:solidFill>
                  <a:schemeClr val="bg1"/>
                </a:solidFill>
                <a:latin typeface="Avenir Next Condensed" panose="020B0506020202020204" pitchFamily="34" charset="0"/>
              </a:rPr>
              <a:t>to your child?</a:t>
            </a:r>
          </a:p>
        </p:txBody>
      </p:sp>
    </p:spTree>
    <p:extLst>
      <p:ext uri="{BB962C8B-B14F-4D97-AF65-F5344CB8AC3E}">
        <p14:creationId xmlns:p14="http://schemas.microsoft.com/office/powerpoint/2010/main" val="3531525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4359</Words>
  <Application>Microsoft Macintosh PowerPoint</Application>
  <PresentationFormat>On-screen Show (4:3)</PresentationFormat>
  <Paragraphs>355</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Avenir Next Condensed</vt:lpstr>
      <vt:lpstr>Avenir Next Condensed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Venn, Dawn</cp:lastModifiedBy>
  <cp:revision>46</cp:revision>
  <dcterms:created xsi:type="dcterms:W3CDTF">2015-08-17T22:20:08Z</dcterms:created>
  <dcterms:modified xsi:type="dcterms:W3CDTF">2022-09-22T16:25:15Z</dcterms:modified>
</cp:coreProperties>
</file>