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57" r:id="rId2"/>
    <p:sldId id="260" r:id="rId3"/>
    <p:sldId id="264" r:id="rId4"/>
    <p:sldId id="265" r:id="rId5"/>
    <p:sldId id="266" r:id="rId6"/>
    <p:sldId id="263" r:id="rId7"/>
    <p:sldId id="267" r:id="rId8"/>
    <p:sldId id="268" r:id="rId9"/>
    <p:sldId id="274" r:id="rId10"/>
    <p:sldId id="269" r:id="rId11"/>
    <p:sldId id="272" r:id="rId12"/>
    <p:sldId id="275" r:id="rId13"/>
    <p:sldId id="276" r:id="rId14"/>
    <p:sldId id="273" r:id="rId15"/>
    <p:sldId id="270" r:id="rId16"/>
    <p:sldId id="277" r:id="rId17"/>
    <p:sldId id="279" r:id="rId18"/>
    <p:sldId id="280" r:id="rId19"/>
    <p:sldId id="278" r:id="rId20"/>
    <p:sldId id="282" r:id="rId21"/>
    <p:sldId id="283" r:id="rId22"/>
    <p:sldId id="284" r:id="rId23"/>
    <p:sldId id="271" r:id="rId24"/>
    <p:sldId id="281" r:id="rId25"/>
    <p:sldId id="285" r:id="rId26"/>
    <p:sldId id="261"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A400"/>
    <a:srgbClr val="F7AA00"/>
    <a:srgbClr val="454B59"/>
    <a:srgbClr val="FDD71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498"/>
    <p:restoredTop sz="94694"/>
  </p:normalViewPr>
  <p:slideViewPr>
    <p:cSldViewPr snapToGrid="0" snapToObjects="1">
      <p:cViewPr varScale="1">
        <p:scale>
          <a:sx n="121" d="100"/>
          <a:sy n="121" d="100"/>
        </p:scale>
        <p:origin x="1656"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2FEC05-6604-984C-BC0C-5126241BF795}" type="datetimeFigureOut">
              <a:rPr lang="en-US" smtClean="0"/>
              <a:t>9/21/22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F559D1-0F43-E249-A8F6-7C6E7A0EBC38}" type="slidenum">
              <a:rPr lang="en-US" smtClean="0"/>
              <a:t>‹#›</a:t>
            </a:fld>
            <a:endParaRPr lang="en-US"/>
          </a:p>
        </p:txBody>
      </p:sp>
    </p:spTree>
    <p:extLst>
      <p:ext uri="{BB962C8B-B14F-4D97-AF65-F5344CB8AC3E}">
        <p14:creationId xmlns:p14="http://schemas.microsoft.com/office/powerpoint/2010/main" val="1816747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F559D1-0F43-E249-A8F6-7C6E7A0EBC38}" type="slidenum">
              <a:rPr lang="en-US" smtClean="0"/>
              <a:t>1</a:t>
            </a:fld>
            <a:endParaRPr lang="en-US"/>
          </a:p>
        </p:txBody>
      </p:sp>
    </p:spTree>
    <p:extLst>
      <p:ext uri="{BB962C8B-B14F-4D97-AF65-F5344CB8AC3E}">
        <p14:creationId xmlns:p14="http://schemas.microsoft.com/office/powerpoint/2010/main" val="594764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6360444-D0A7-974E-B483-81E0C00C4638}" type="datetimeFigureOut">
              <a:rPr lang="en-US" smtClean="0"/>
              <a:t>9/21/22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5A780A-563C-0046-B457-B0B9E957C029}" type="slidenum">
              <a:rPr lang="en-US" smtClean="0"/>
              <a:t>‹#›</a:t>
            </a:fld>
            <a:endParaRPr lang="en-US"/>
          </a:p>
        </p:txBody>
      </p:sp>
    </p:spTree>
    <p:extLst>
      <p:ext uri="{BB962C8B-B14F-4D97-AF65-F5344CB8AC3E}">
        <p14:creationId xmlns:p14="http://schemas.microsoft.com/office/powerpoint/2010/main" val="2338358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360444-D0A7-974E-B483-81E0C00C4638}" type="datetimeFigureOut">
              <a:rPr lang="en-US" smtClean="0"/>
              <a:t>9/21/22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5A780A-563C-0046-B457-B0B9E957C029}" type="slidenum">
              <a:rPr lang="en-US" smtClean="0"/>
              <a:t>‹#›</a:t>
            </a:fld>
            <a:endParaRPr lang="en-US"/>
          </a:p>
        </p:txBody>
      </p:sp>
    </p:spTree>
    <p:extLst>
      <p:ext uri="{BB962C8B-B14F-4D97-AF65-F5344CB8AC3E}">
        <p14:creationId xmlns:p14="http://schemas.microsoft.com/office/powerpoint/2010/main" val="3353844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360444-D0A7-974E-B483-81E0C00C4638}" type="datetimeFigureOut">
              <a:rPr lang="en-US" smtClean="0"/>
              <a:t>9/21/22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5A780A-563C-0046-B457-B0B9E957C029}" type="slidenum">
              <a:rPr lang="en-US" smtClean="0"/>
              <a:t>‹#›</a:t>
            </a:fld>
            <a:endParaRPr lang="en-US"/>
          </a:p>
        </p:txBody>
      </p:sp>
    </p:spTree>
    <p:extLst>
      <p:ext uri="{BB962C8B-B14F-4D97-AF65-F5344CB8AC3E}">
        <p14:creationId xmlns:p14="http://schemas.microsoft.com/office/powerpoint/2010/main" val="641360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360444-D0A7-974E-B483-81E0C00C4638}" type="datetimeFigureOut">
              <a:rPr lang="en-US" smtClean="0"/>
              <a:t>9/21/22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5A780A-563C-0046-B457-B0B9E957C029}" type="slidenum">
              <a:rPr lang="en-US" smtClean="0"/>
              <a:t>‹#›</a:t>
            </a:fld>
            <a:endParaRPr lang="en-US"/>
          </a:p>
        </p:txBody>
      </p:sp>
    </p:spTree>
    <p:extLst>
      <p:ext uri="{BB962C8B-B14F-4D97-AF65-F5344CB8AC3E}">
        <p14:creationId xmlns:p14="http://schemas.microsoft.com/office/powerpoint/2010/main" val="1215714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360444-D0A7-974E-B483-81E0C00C4638}" type="datetimeFigureOut">
              <a:rPr lang="en-US" smtClean="0"/>
              <a:t>9/21/22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5A780A-563C-0046-B457-B0B9E957C029}" type="slidenum">
              <a:rPr lang="en-US" smtClean="0"/>
              <a:t>‹#›</a:t>
            </a:fld>
            <a:endParaRPr lang="en-US"/>
          </a:p>
        </p:txBody>
      </p:sp>
    </p:spTree>
    <p:extLst>
      <p:ext uri="{BB962C8B-B14F-4D97-AF65-F5344CB8AC3E}">
        <p14:creationId xmlns:p14="http://schemas.microsoft.com/office/powerpoint/2010/main" val="3593166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6360444-D0A7-974E-B483-81E0C00C4638}" type="datetimeFigureOut">
              <a:rPr lang="en-US" smtClean="0"/>
              <a:t>9/21/22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5A780A-563C-0046-B457-B0B9E957C029}" type="slidenum">
              <a:rPr lang="en-US" smtClean="0"/>
              <a:t>‹#›</a:t>
            </a:fld>
            <a:endParaRPr lang="en-US"/>
          </a:p>
        </p:txBody>
      </p:sp>
    </p:spTree>
    <p:extLst>
      <p:ext uri="{BB962C8B-B14F-4D97-AF65-F5344CB8AC3E}">
        <p14:creationId xmlns:p14="http://schemas.microsoft.com/office/powerpoint/2010/main" val="548529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6360444-D0A7-974E-B483-81E0C00C4638}" type="datetimeFigureOut">
              <a:rPr lang="en-US" smtClean="0"/>
              <a:t>9/21/22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5A780A-563C-0046-B457-B0B9E957C029}" type="slidenum">
              <a:rPr lang="en-US" smtClean="0"/>
              <a:t>‹#›</a:t>
            </a:fld>
            <a:endParaRPr lang="en-US"/>
          </a:p>
        </p:txBody>
      </p:sp>
    </p:spTree>
    <p:extLst>
      <p:ext uri="{BB962C8B-B14F-4D97-AF65-F5344CB8AC3E}">
        <p14:creationId xmlns:p14="http://schemas.microsoft.com/office/powerpoint/2010/main" val="2568713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6360444-D0A7-974E-B483-81E0C00C4638}" type="datetimeFigureOut">
              <a:rPr lang="en-US" smtClean="0"/>
              <a:t>9/21/22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5A780A-563C-0046-B457-B0B9E957C029}" type="slidenum">
              <a:rPr lang="en-US" smtClean="0"/>
              <a:t>‹#›</a:t>
            </a:fld>
            <a:endParaRPr lang="en-US"/>
          </a:p>
        </p:txBody>
      </p:sp>
    </p:spTree>
    <p:extLst>
      <p:ext uri="{BB962C8B-B14F-4D97-AF65-F5344CB8AC3E}">
        <p14:creationId xmlns:p14="http://schemas.microsoft.com/office/powerpoint/2010/main" val="1567990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360444-D0A7-974E-B483-81E0C00C4638}" type="datetimeFigureOut">
              <a:rPr lang="en-US" smtClean="0"/>
              <a:t>9/21/22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5A780A-563C-0046-B457-B0B9E957C029}" type="slidenum">
              <a:rPr lang="en-US" smtClean="0"/>
              <a:t>‹#›</a:t>
            </a:fld>
            <a:endParaRPr lang="en-US"/>
          </a:p>
        </p:txBody>
      </p:sp>
    </p:spTree>
    <p:extLst>
      <p:ext uri="{BB962C8B-B14F-4D97-AF65-F5344CB8AC3E}">
        <p14:creationId xmlns:p14="http://schemas.microsoft.com/office/powerpoint/2010/main" val="700363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6360444-D0A7-974E-B483-81E0C00C4638}" type="datetimeFigureOut">
              <a:rPr lang="en-US" smtClean="0"/>
              <a:t>9/21/22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5A780A-563C-0046-B457-B0B9E957C029}" type="slidenum">
              <a:rPr lang="en-US" smtClean="0"/>
              <a:t>‹#›</a:t>
            </a:fld>
            <a:endParaRPr lang="en-US"/>
          </a:p>
        </p:txBody>
      </p:sp>
    </p:spTree>
    <p:extLst>
      <p:ext uri="{BB962C8B-B14F-4D97-AF65-F5344CB8AC3E}">
        <p14:creationId xmlns:p14="http://schemas.microsoft.com/office/powerpoint/2010/main" val="1806293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6360444-D0A7-974E-B483-81E0C00C4638}" type="datetimeFigureOut">
              <a:rPr lang="en-US" smtClean="0"/>
              <a:t>9/21/22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5A780A-563C-0046-B457-B0B9E957C029}" type="slidenum">
              <a:rPr lang="en-US" smtClean="0"/>
              <a:t>‹#›</a:t>
            </a:fld>
            <a:endParaRPr lang="en-US"/>
          </a:p>
        </p:txBody>
      </p:sp>
    </p:spTree>
    <p:extLst>
      <p:ext uri="{BB962C8B-B14F-4D97-AF65-F5344CB8AC3E}">
        <p14:creationId xmlns:p14="http://schemas.microsoft.com/office/powerpoint/2010/main" val="2707859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360444-D0A7-974E-B483-81E0C00C4638}" type="datetimeFigureOut">
              <a:rPr lang="en-US" smtClean="0"/>
              <a:t>9/21/22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5A780A-563C-0046-B457-B0B9E957C029}" type="slidenum">
              <a:rPr lang="en-US" smtClean="0"/>
              <a:t>‹#›</a:t>
            </a:fld>
            <a:endParaRPr lang="en-US"/>
          </a:p>
        </p:txBody>
      </p:sp>
    </p:spTree>
    <p:extLst>
      <p:ext uri="{BB962C8B-B14F-4D97-AF65-F5344CB8AC3E}">
        <p14:creationId xmlns:p14="http://schemas.microsoft.com/office/powerpoint/2010/main" val="1301928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hyperlink" Target="https://www.faithgateway.com/praying-example-susanna-wesley/#.XJu_QyhKhPY" TargetMode="External"/><Relationship Id="rId3" Type="http://schemas.openxmlformats.org/officeDocument/2006/relationships/hyperlink" Target="https://greatergood.berkeley.edu/article/item/can_helping_others_help_you_find_meaning_in_life/success" TargetMode="External"/><Relationship Id="rId7" Type="http://schemas.openxmlformats.org/officeDocument/2006/relationships/hyperlink" Target="https://www.christianity.com/church/church-history/timeline/1701-1800/susanna-wesley-christian-mother-11630240.html" TargetMode="External"/><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hyperlink" Target="https://www.huffpost.com/entry/international-day" TargetMode="External"/><Relationship Id="rId5" Type="http://schemas.openxmlformats.org/officeDocument/2006/relationships/hyperlink" Target="https://www.forbes.com/sites/quora/2017/11/20/how-do" TargetMode="External"/><Relationship Id="rId4" Type="http://schemas.openxmlformats.org/officeDocument/2006/relationships/hyperlink" Target="http://mentalfloss.com/article/71964/7-scientific-benefits-helping-others"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rcRect/>
          <a:stretch/>
        </p:blipFill>
        <p:spPr>
          <a:xfrm>
            <a:off x="-1505" y="-219752"/>
            <a:ext cx="9145505" cy="6853620"/>
          </a:xfrm>
          <a:prstGeom prst="rect">
            <a:avLst/>
          </a:prstGeom>
        </p:spPr>
      </p:pic>
      <p:sp>
        <p:nvSpPr>
          <p:cNvPr id="4" name="TextBox 3"/>
          <p:cNvSpPr txBox="1"/>
          <p:nvPr/>
        </p:nvSpPr>
        <p:spPr>
          <a:xfrm>
            <a:off x="109731" y="1872135"/>
            <a:ext cx="5431858" cy="3280136"/>
          </a:xfrm>
          <a:prstGeom prst="rect">
            <a:avLst/>
          </a:prstGeom>
          <a:noFill/>
        </p:spPr>
        <p:txBody>
          <a:bodyPr wrap="square" rtlCol="0" anchor="b">
            <a:noAutofit/>
          </a:bodyPr>
          <a:lstStyle/>
          <a:p>
            <a:r>
              <a:rPr lang="en-US" sz="3600" b="1" dirty="0">
                <a:solidFill>
                  <a:schemeClr val="bg1"/>
                </a:solidFill>
              </a:rPr>
              <a:t>Shaping Your Child’s Worldview</a:t>
            </a:r>
            <a:endParaRPr lang="en-US" sz="3600" dirty="0">
              <a:solidFill>
                <a:schemeClr val="bg1"/>
              </a:solidFill>
            </a:endParaRPr>
          </a:p>
          <a:p>
            <a:r>
              <a:rPr lang="en-US" sz="3600" b="1" dirty="0">
                <a:solidFill>
                  <a:schemeClr val="bg1"/>
                </a:solidFill>
              </a:rPr>
              <a:t>Through Modeling, Teaching, and Ministering </a:t>
            </a:r>
            <a:endParaRPr lang="en-US" sz="3600" dirty="0">
              <a:solidFill>
                <a:schemeClr val="bg1"/>
              </a:solidFill>
            </a:endParaRPr>
          </a:p>
        </p:txBody>
      </p:sp>
      <p:sp>
        <p:nvSpPr>
          <p:cNvPr id="5" name="TextBox 4"/>
          <p:cNvSpPr txBox="1"/>
          <p:nvPr/>
        </p:nvSpPr>
        <p:spPr>
          <a:xfrm>
            <a:off x="109731" y="5810442"/>
            <a:ext cx="7543799" cy="646331"/>
          </a:xfrm>
          <a:prstGeom prst="rect">
            <a:avLst/>
          </a:prstGeom>
          <a:noFill/>
        </p:spPr>
        <p:txBody>
          <a:bodyPr wrap="square" rtlCol="0">
            <a:spAutoFit/>
          </a:bodyPr>
          <a:lstStyle/>
          <a:p>
            <a:r>
              <a:rPr lang="en-US" sz="1200" dirty="0">
                <a:ln w="18415" cmpd="sng">
                  <a:noFill/>
                  <a:prstDash val="solid"/>
                </a:ln>
                <a:solidFill>
                  <a:schemeClr val="bg1">
                    <a:lumMod val="85000"/>
                  </a:schemeClr>
                </a:solidFill>
                <a:latin typeface="Avenir Next Condensed" panose="020B0506020202020204" pitchFamily="34" charset="0"/>
              </a:rPr>
              <a:t>Co-authored by </a:t>
            </a:r>
            <a:r>
              <a:rPr lang="en-US" sz="1200" b="1" dirty="0">
                <a:solidFill>
                  <a:schemeClr val="bg1">
                    <a:lumMod val="85000"/>
                  </a:schemeClr>
                </a:solidFill>
                <a:latin typeface="Avenir Next Condensed" panose="020B0506020202020204" pitchFamily="34" charset="0"/>
              </a:rPr>
              <a:t>Joseph Kidder, </a:t>
            </a:r>
            <a:r>
              <a:rPr lang="en-US" sz="1200" dirty="0" err="1">
                <a:solidFill>
                  <a:schemeClr val="bg1">
                    <a:lumMod val="85000"/>
                  </a:schemeClr>
                </a:solidFill>
                <a:latin typeface="Avenir Next Condensed" panose="020B0506020202020204" pitchFamily="34" charset="0"/>
              </a:rPr>
              <a:t>DMin</a:t>
            </a:r>
            <a:r>
              <a:rPr lang="en-US" sz="1200" dirty="0">
                <a:solidFill>
                  <a:schemeClr val="bg1">
                    <a:lumMod val="85000"/>
                  </a:schemeClr>
                </a:solidFill>
                <a:latin typeface="Avenir Next Condensed" panose="020B0506020202020204" pitchFamily="34" charset="0"/>
              </a:rPr>
              <a:t> is a Professor of Practical and Applied Theology and Discipleship at the Seventh-day Adventist Theological Seminary at Andrews University in Berrien Springs, Michigan, USA and </a:t>
            </a:r>
            <a:r>
              <a:rPr lang="en-US" sz="1200" b="1" dirty="0">
                <a:solidFill>
                  <a:schemeClr val="bg1">
                    <a:lumMod val="85000"/>
                  </a:schemeClr>
                </a:solidFill>
                <a:latin typeface="Avenir Next Condensed" panose="020B0506020202020204" pitchFamily="34" charset="0"/>
              </a:rPr>
              <a:t>Katelyn Campbell Weakley</a:t>
            </a:r>
            <a:r>
              <a:rPr lang="en-US" sz="1200" dirty="0">
                <a:solidFill>
                  <a:schemeClr val="bg1">
                    <a:lumMod val="85000"/>
                  </a:schemeClr>
                </a:solidFill>
                <a:latin typeface="Avenir Next Condensed" panose="020B0506020202020204" pitchFamily="34" charset="0"/>
              </a:rPr>
              <a:t>, MDiv, MSW, is the Pastor of the Mount Tabor Seventh-day Adventist Church in Portland, Oregon USA.</a:t>
            </a:r>
          </a:p>
        </p:txBody>
      </p:sp>
      <p:sp>
        <p:nvSpPr>
          <p:cNvPr id="6" name="TextBox 5"/>
          <p:cNvSpPr txBox="1"/>
          <p:nvPr/>
        </p:nvSpPr>
        <p:spPr>
          <a:xfrm>
            <a:off x="109731" y="5264016"/>
            <a:ext cx="7543800" cy="369332"/>
          </a:xfrm>
          <a:prstGeom prst="rect">
            <a:avLst/>
          </a:prstGeom>
          <a:noFill/>
        </p:spPr>
        <p:txBody>
          <a:bodyPr wrap="square" rtlCol="0">
            <a:spAutoFit/>
          </a:bodyPr>
          <a:lstStyle/>
          <a:p>
            <a:r>
              <a:rPr lang="en-US" spc="50" dirty="0">
                <a:ln w="13500">
                  <a:noFill/>
                  <a:prstDash val="solid"/>
                </a:ln>
                <a:solidFill>
                  <a:srgbClr val="FDA400"/>
                </a:solidFill>
                <a:latin typeface="Avenir Next Condensed Medium" panose="020B0506020202020204" pitchFamily="34" charset="0"/>
                <a:cs typeface="Georgia"/>
              </a:rPr>
              <a:t>Presented by: (add presenter’s name here)</a:t>
            </a:r>
          </a:p>
        </p:txBody>
      </p:sp>
    </p:spTree>
    <p:extLst>
      <p:ext uri="{BB962C8B-B14F-4D97-AF65-F5344CB8AC3E}">
        <p14:creationId xmlns:p14="http://schemas.microsoft.com/office/powerpoint/2010/main" val="17340151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0" y="0"/>
            <a:ext cx="9152410" cy="6858794"/>
          </a:xfrm>
          <a:prstGeom prst="rect">
            <a:avLst/>
          </a:prstGeom>
        </p:spPr>
      </p:pic>
      <p:sp>
        <p:nvSpPr>
          <p:cNvPr id="8" name="Rectangle 7"/>
          <p:cNvSpPr/>
          <p:nvPr/>
        </p:nvSpPr>
        <p:spPr>
          <a:xfrm>
            <a:off x="305221" y="1091342"/>
            <a:ext cx="7152022" cy="646331"/>
          </a:xfrm>
          <a:prstGeom prst="rect">
            <a:avLst/>
          </a:prstGeom>
        </p:spPr>
        <p:txBody>
          <a:bodyPr wrap="square" anchor="b">
            <a:spAutoFit/>
          </a:bodyPr>
          <a:lstStyle/>
          <a:p>
            <a:pPr algn="ctr"/>
            <a:r>
              <a:rPr lang="en-US" sz="3600" b="1" dirty="0">
                <a:solidFill>
                  <a:schemeClr val="accent6">
                    <a:lumMod val="75000"/>
                  </a:schemeClr>
                </a:solidFill>
              </a:rPr>
              <a:t>Group Discussion</a:t>
            </a:r>
          </a:p>
        </p:txBody>
      </p:sp>
      <p:sp>
        <p:nvSpPr>
          <p:cNvPr id="10" name="TextBox 9">
            <a:extLst>
              <a:ext uri="{FF2B5EF4-FFF2-40B4-BE49-F238E27FC236}">
                <a16:creationId xmlns:a16="http://schemas.microsoft.com/office/drawing/2014/main" id="{0E0CE529-1C45-F548-AE8A-BB4457328103}"/>
              </a:ext>
            </a:extLst>
          </p:cNvPr>
          <p:cNvSpPr txBox="1"/>
          <p:nvPr/>
        </p:nvSpPr>
        <p:spPr>
          <a:xfrm>
            <a:off x="703026" y="2180955"/>
            <a:ext cx="6516209" cy="3416320"/>
          </a:xfrm>
          <a:prstGeom prst="rect">
            <a:avLst/>
          </a:prstGeom>
          <a:noFill/>
        </p:spPr>
        <p:txBody>
          <a:bodyPr wrap="square" rtlCol="0" anchor="t" anchorCtr="0">
            <a:spAutoFit/>
          </a:bodyPr>
          <a:lstStyle/>
          <a:p>
            <a:r>
              <a:rPr lang="en-US" sz="2400" b="1" dirty="0">
                <a:solidFill>
                  <a:schemeClr val="bg1"/>
                </a:solidFill>
              </a:rPr>
              <a:t>Individually, think about your parent(s), guardians, or other adults you looked up to.  What can you remember from observing their actions? Did their actions match their words? Reflect on how their commitment to God, verses they shared, or lack of commitment influenced your worldview. What modeling from your parents would you like to keep for your own children and what would you like to discard?</a:t>
            </a:r>
            <a:endParaRPr lang="en-US" sz="2400" dirty="0">
              <a:solidFill>
                <a:schemeClr val="bg1"/>
              </a:solidFill>
            </a:endParaRPr>
          </a:p>
        </p:txBody>
      </p:sp>
      <p:sp>
        <p:nvSpPr>
          <p:cNvPr id="9" name="TextBox 8">
            <a:extLst>
              <a:ext uri="{FF2B5EF4-FFF2-40B4-BE49-F238E27FC236}">
                <a16:creationId xmlns:a16="http://schemas.microsoft.com/office/drawing/2014/main" id="{EBCFF5B9-EBDC-30C5-532C-10FB0976C74C}"/>
              </a:ext>
            </a:extLst>
          </p:cNvPr>
          <p:cNvSpPr txBox="1"/>
          <p:nvPr/>
        </p:nvSpPr>
        <p:spPr>
          <a:xfrm>
            <a:off x="3027285" y="6384809"/>
            <a:ext cx="4718482" cy="261610"/>
          </a:xfrm>
          <a:prstGeom prst="rect">
            <a:avLst/>
          </a:prstGeom>
          <a:noFill/>
        </p:spPr>
        <p:txBody>
          <a:bodyPr wrap="square">
            <a:spAutoFit/>
          </a:bodyPr>
          <a:lstStyle/>
          <a:p>
            <a:pPr algn="r"/>
            <a:r>
              <a:rPr lang="en-US" sz="1100" dirty="0">
                <a:solidFill>
                  <a:schemeClr val="accent2"/>
                </a:solidFill>
              </a:rPr>
              <a:t>Shaping Your Child’s Worldview Through Modeling, Teaching, and Ministering </a:t>
            </a:r>
          </a:p>
        </p:txBody>
      </p:sp>
    </p:spTree>
    <p:extLst>
      <p:ext uri="{BB962C8B-B14F-4D97-AF65-F5344CB8AC3E}">
        <p14:creationId xmlns:p14="http://schemas.microsoft.com/office/powerpoint/2010/main" val="3524544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8410" y="0"/>
            <a:ext cx="9152410" cy="6858794"/>
          </a:xfrm>
          <a:prstGeom prst="rect">
            <a:avLst/>
          </a:prstGeom>
        </p:spPr>
      </p:pic>
      <p:sp>
        <p:nvSpPr>
          <p:cNvPr id="8" name="Rectangle 7"/>
          <p:cNvSpPr/>
          <p:nvPr/>
        </p:nvSpPr>
        <p:spPr>
          <a:xfrm>
            <a:off x="3409025" y="6371355"/>
            <a:ext cx="5088216" cy="261610"/>
          </a:xfrm>
          <a:prstGeom prst="rect">
            <a:avLst/>
          </a:prstGeom>
        </p:spPr>
        <p:txBody>
          <a:bodyPr wrap="square" anchor="b">
            <a:spAutoFit/>
          </a:bodyPr>
          <a:lstStyle/>
          <a:p>
            <a:pPr algn="r"/>
            <a:r>
              <a:rPr lang="en-US" sz="1100" dirty="0">
                <a:solidFill>
                  <a:schemeClr val="accent2"/>
                </a:solidFill>
              </a:rPr>
              <a:t>Shaping Your Child’s Worldview Through Modeling, Teaching, and Ministering </a:t>
            </a:r>
          </a:p>
        </p:txBody>
      </p:sp>
      <p:sp>
        <p:nvSpPr>
          <p:cNvPr id="10" name="TextBox 9">
            <a:extLst>
              <a:ext uri="{FF2B5EF4-FFF2-40B4-BE49-F238E27FC236}">
                <a16:creationId xmlns:a16="http://schemas.microsoft.com/office/drawing/2014/main" id="{0E0CE529-1C45-F548-AE8A-BB4457328103}"/>
              </a:ext>
            </a:extLst>
          </p:cNvPr>
          <p:cNvSpPr txBox="1"/>
          <p:nvPr/>
        </p:nvSpPr>
        <p:spPr>
          <a:xfrm>
            <a:off x="560070" y="317323"/>
            <a:ext cx="6750122" cy="646331"/>
          </a:xfrm>
          <a:prstGeom prst="rect">
            <a:avLst/>
          </a:prstGeom>
          <a:noFill/>
        </p:spPr>
        <p:txBody>
          <a:bodyPr wrap="square" rtlCol="0">
            <a:spAutoFit/>
          </a:bodyPr>
          <a:lstStyle/>
          <a:p>
            <a:r>
              <a:rPr lang="en-US" sz="3600" b="1" dirty="0">
                <a:solidFill>
                  <a:schemeClr val="bg1"/>
                </a:solidFill>
                <a:latin typeface="Avenir Next Condensed" panose="020B0506020202020204" pitchFamily="34" charset="0"/>
              </a:rPr>
              <a:t>Teaching as God Instructed</a:t>
            </a:r>
            <a:endParaRPr lang="en-US" sz="1400" b="1" dirty="0">
              <a:solidFill>
                <a:schemeClr val="bg1"/>
              </a:solidFill>
              <a:latin typeface="Avenir Next Condensed" panose="020B0506020202020204" pitchFamily="34" charset="0"/>
            </a:endParaRPr>
          </a:p>
        </p:txBody>
      </p:sp>
      <p:sp>
        <p:nvSpPr>
          <p:cNvPr id="11" name="TextBox 10">
            <a:extLst>
              <a:ext uri="{FF2B5EF4-FFF2-40B4-BE49-F238E27FC236}">
                <a16:creationId xmlns:a16="http://schemas.microsoft.com/office/drawing/2014/main" id="{A321DCA3-A769-C049-BA95-5D4CF043B697}"/>
              </a:ext>
            </a:extLst>
          </p:cNvPr>
          <p:cNvSpPr txBox="1"/>
          <p:nvPr/>
        </p:nvSpPr>
        <p:spPr>
          <a:xfrm>
            <a:off x="747463" y="2011569"/>
            <a:ext cx="7451314" cy="3108543"/>
          </a:xfrm>
          <a:prstGeom prst="rect">
            <a:avLst/>
          </a:prstGeom>
          <a:noFill/>
        </p:spPr>
        <p:txBody>
          <a:bodyPr wrap="square" rtlCol="0">
            <a:spAutoFit/>
          </a:bodyPr>
          <a:lstStyle/>
          <a:p>
            <a:r>
              <a:rPr lang="en-US" sz="2800" dirty="0"/>
              <a:t>As the Israelites were wandering in the desert, the Lord gave them a command concerning 24/7 education for their children. This command, known as the Shema (</a:t>
            </a:r>
            <a:r>
              <a:rPr lang="ar-SA" sz="2800" dirty="0" err="1"/>
              <a:t>שׁמע</a:t>
            </a:r>
            <a:r>
              <a:rPr lang="en-US" sz="2800" dirty="0"/>
              <a:t>, literally translated as “hear”), was memorized by all faithful Israelites throughout time, and it would be a wise idea for us to follow today. </a:t>
            </a:r>
          </a:p>
        </p:txBody>
      </p:sp>
    </p:spTree>
    <p:extLst>
      <p:ext uri="{BB962C8B-B14F-4D97-AF65-F5344CB8AC3E}">
        <p14:creationId xmlns:p14="http://schemas.microsoft.com/office/powerpoint/2010/main" val="33307595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8410" y="0"/>
            <a:ext cx="9152410" cy="6858794"/>
          </a:xfrm>
          <a:prstGeom prst="rect">
            <a:avLst/>
          </a:prstGeom>
        </p:spPr>
      </p:pic>
      <p:sp>
        <p:nvSpPr>
          <p:cNvPr id="8" name="Rectangle 7"/>
          <p:cNvSpPr/>
          <p:nvPr/>
        </p:nvSpPr>
        <p:spPr>
          <a:xfrm>
            <a:off x="3409025" y="6371355"/>
            <a:ext cx="5088216" cy="261610"/>
          </a:xfrm>
          <a:prstGeom prst="rect">
            <a:avLst/>
          </a:prstGeom>
        </p:spPr>
        <p:txBody>
          <a:bodyPr wrap="square" anchor="b">
            <a:spAutoFit/>
          </a:bodyPr>
          <a:lstStyle/>
          <a:p>
            <a:pPr algn="r"/>
            <a:r>
              <a:rPr lang="en-US" sz="1100" dirty="0">
                <a:solidFill>
                  <a:schemeClr val="accent2"/>
                </a:solidFill>
              </a:rPr>
              <a:t>Shaping Your Child’s Worldview Through Modeling, Teaching, and Ministering </a:t>
            </a:r>
          </a:p>
        </p:txBody>
      </p:sp>
      <p:sp>
        <p:nvSpPr>
          <p:cNvPr id="10" name="TextBox 9">
            <a:extLst>
              <a:ext uri="{FF2B5EF4-FFF2-40B4-BE49-F238E27FC236}">
                <a16:creationId xmlns:a16="http://schemas.microsoft.com/office/drawing/2014/main" id="{0E0CE529-1C45-F548-AE8A-BB4457328103}"/>
              </a:ext>
            </a:extLst>
          </p:cNvPr>
          <p:cNvSpPr txBox="1"/>
          <p:nvPr/>
        </p:nvSpPr>
        <p:spPr>
          <a:xfrm>
            <a:off x="560069" y="317323"/>
            <a:ext cx="8069025" cy="646331"/>
          </a:xfrm>
          <a:prstGeom prst="rect">
            <a:avLst/>
          </a:prstGeom>
          <a:noFill/>
        </p:spPr>
        <p:txBody>
          <a:bodyPr wrap="square" rtlCol="0">
            <a:spAutoFit/>
          </a:bodyPr>
          <a:lstStyle/>
          <a:p>
            <a:r>
              <a:rPr lang="en-US" sz="3600" b="1" dirty="0">
                <a:solidFill>
                  <a:schemeClr val="bg1"/>
                </a:solidFill>
                <a:latin typeface="Avenir Next Condensed" panose="020B0506020202020204" pitchFamily="34" charset="0"/>
              </a:rPr>
              <a:t>Teaching as God Instructed - </a:t>
            </a:r>
            <a:r>
              <a:rPr lang="en-US" sz="3600" dirty="0">
                <a:solidFill>
                  <a:schemeClr val="bg1"/>
                </a:solidFill>
              </a:rPr>
              <a:t>Shema (</a:t>
            </a:r>
            <a:r>
              <a:rPr lang="ar-SA" sz="3600" dirty="0" err="1">
                <a:solidFill>
                  <a:schemeClr val="bg1"/>
                </a:solidFill>
              </a:rPr>
              <a:t>שׁמע</a:t>
            </a:r>
            <a:r>
              <a:rPr lang="en-US" sz="3600" dirty="0">
                <a:solidFill>
                  <a:schemeClr val="bg1"/>
                </a:solidFill>
              </a:rPr>
              <a:t>)</a:t>
            </a:r>
            <a:endParaRPr lang="en-US" sz="3600" b="1" dirty="0">
              <a:solidFill>
                <a:schemeClr val="bg1"/>
              </a:solidFill>
              <a:latin typeface="Avenir Next Condensed" panose="020B0506020202020204" pitchFamily="34" charset="0"/>
            </a:endParaRPr>
          </a:p>
        </p:txBody>
      </p:sp>
      <p:sp>
        <p:nvSpPr>
          <p:cNvPr id="11" name="TextBox 10">
            <a:extLst>
              <a:ext uri="{FF2B5EF4-FFF2-40B4-BE49-F238E27FC236}">
                <a16:creationId xmlns:a16="http://schemas.microsoft.com/office/drawing/2014/main" id="{A321DCA3-A769-C049-BA95-5D4CF043B697}"/>
              </a:ext>
            </a:extLst>
          </p:cNvPr>
          <p:cNvSpPr txBox="1"/>
          <p:nvPr/>
        </p:nvSpPr>
        <p:spPr>
          <a:xfrm>
            <a:off x="842138" y="1496665"/>
            <a:ext cx="7451314" cy="4154984"/>
          </a:xfrm>
          <a:prstGeom prst="rect">
            <a:avLst/>
          </a:prstGeom>
          <a:noFill/>
        </p:spPr>
        <p:txBody>
          <a:bodyPr wrap="square" rtlCol="0">
            <a:spAutoFit/>
          </a:bodyPr>
          <a:lstStyle/>
          <a:p>
            <a:pPr algn="ctr"/>
            <a:r>
              <a:rPr lang="en-US" sz="2400" i="1" dirty="0"/>
              <a:t>“Hear, O Israel: The Lord our God, the Lord is one! You shall love the Lord your God with all your heart, with all your soul, and with all your strength. And these words which I command you today shall be in your heart. You shall teach them diligently to your children and shall talk of them when you sit in your house, when you walk by the way, when you lie down, and when you rise up. You shall bind them as a sign on your hand, and they shall be as frontlets between your eyes. You shall write them on the doorposts of your house and on your gates.”</a:t>
            </a:r>
          </a:p>
          <a:p>
            <a:pPr algn="ctr"/>
            <a:r>
              <a:rPr lang="en-US" sz="2400" dirty="0"/>
              <a:t>(Deuteronomy 6:4-9)</a:t>
            </a:r>
          </a:p>
        </p:txBody>
      </p:sp>
    </p:spTree>
    <p:extLst>
      <p:ext uri="{BB962C8B-B14F-4D97-AF65-F5344CB8AC3E}">
        <p14:creationId xmlns:p14="http://schemas.microsoft.com/office/powerpoint/2010/main" val="31360008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8410" y="0"/>
            <a:ext cx="9152410" cy="6858794"/>
          </a:xfrm>
          <a:prstGeom prst="rect">
            <a:avLst/>
          </a:prstGeom>
        </p:spPr>
      </p:pic>
      <p:sp>
        <p:nvSpPr>
          <p:cNvPr id="8" name="Rectangle 7"/>
          <p:cNvSpPr/>
          <p:nvPr/>
        </p:nvSpPr>
        <p:spPr>
          <a:xfrm>
            <a:off x="3409025" y="6371355"/>
            <a:ext cx="5088216" cy="261610"/>
          </a:xfrm>
          <a:prstGeom prst="rect">
            <a:avLst/>
          </a:prstGeom>
        </p:spPr>
        <p:txBody>
          <a:bodyPr wrap="square" anchor="b">
            <a:spAutoFit/>
          </a:bodyPr>
          <a:lstStyle/>
          <a:p>
            <a:pPr algn="r"/>
            <a:r>
              <a:rPr lang="en-US" sz="1100" dirty="0">
                <a:solidFill>
                  <a:schemeClr val="accent2"/>
                </a:solidFill>
              </a:rPr>
              <a:t>Shaping Your Child’s Worldview Through Modeling, Teaching, and Ministering </a:t>
            </a:r>
          </a:p>
        </p:txBody>
      </p:sp>
      <p:sp>
        <p:nvSpPr>
          <p:cNvPr id="10" name="TextBox 9">
            <a:extLst>
              <a:ext uri="{FF2B5EF4-FFF2-40B4-BE49-F238E27FC236}">
                <a16:creationId xmlns:a16="http://schemas.microsoft.com/office/drawing/2014/main" id="{0E0CE529-1C45-F548-AE8A-BB4457328103}"/>
              </a:ext>
            </a:extLst>
          </p:cNvPr>
          <p:cNvSpPr txBox="1"/>
          <p:nvPr/>
        </p:nvSpPr>
        <p:spPr>
          <a:xfrm>
            <a:off x="560069" y="317323"/>
            <a:ext cx="8069025" cy="646331"/>
          </a:xfrm>
          <a:prstGeom prst="rect">
            <a:avLst/>
          </a:prstGeom>
          <a:noFill/>
        </p:spPr>
        <p:txBody>
          <a:bodyPr wrap="square" rtlCol="0">
            <a:spAutoFit/>
          </a:bodyPr>
          <a:lstStyle/>
          <a:p>
            <a:r>
              <a:rPr lang="en-US" sz="3600" b="1" dirty="0">
                <a:solidFill>
                  <a:schemeClr val="bg1"/>
                </a:solidFill>
                <a:latin typeface="Avenir Next Condensed" panose="020B0506020202020204" pitchFamily="34" charset="0"/>
              </a:rPr>
              <a:t>Teaching as God Instructed</a:t>
            </a:r>
          </a:p>
        </p:txBody>
      </p:sp>
      <p:sp>
        <p:nvSpPr>
          <p:cNvPr id="11" name="TextBox 10">
            <a:extLst>
              <a:ext uri="{FF2B5EF4-FFF2-40B4-BE49-F238E27FC236}">
                <a16:creationId xmlns:a16="http://schemas.microsoft.com/office/drawing/2014/main" id="{A321DCA3-A769-C049-BA95-5D4CF043B697}"/>
              </a:ext>
            </a:extLst>
          </p:cNvPr>
          <p:cNvSpPr txBox="1"/>
          <p:nvPr/>
        </p:nvSpPr>
        <p:spPr>
          <a:xfrm>
            <a:off x="842138" y="1280977"/>
            <a:ext cx="7451314" cy="4308872"/>
          </a:xfrm>
          <a:prstGeom prst="rect">
            <a:avLst/>
          </a:prstGeom>
          <a:noFill/>
        </p:spPr>
        <p:txBody>
          <a:bodyPr wrap="square" rtlCol="0">
            <a:spAutoFit/>
          </a:bodyPr>
          <a:lstStyle/>
          <a:p>
            <a:r>
              <a:rPr lang="en-US" sz="2800" dirty="0"/>
              <a:t>A key implication of the Shema is the ongoing experience of educating children. This sentiment is echoed throughout both the Old and New Testaments:</a:t>
            </a:r>
          </a:p>
          <a:p>
            <a:endParaRPr lang="en-US" sz="2000" dirty="0"/>
          </a:p>
          <a:p>
            <a:pPr marL="285750" indent="-285750">
              <a:buClr>
                <a:srgbClr val="E18F39"/>
              </a:buClr>
              <a:buFont typeface="Arial" panose="020B0604020202020204" pitchFamily="34" charset="0"/>
              <a:buChar char="•"/>
            </a:pPr>
            <a:r>
              <a:rPr lang="en-US" sz="2800" dirty="0"/>
              <a:t>Psalm 78:2-4</a:t>
            </a:r>
          </a:p>
          <a:p>
            <a:pPr>
              <a:buClr>
                <a:srgbClr val="E18F39"/>
              </a:buClr>
            </a:pPr>
            <a:endParaRPr lang="en-US" sz="1000" dirty="0"/>
          </a:p>
          <a:p>
            <a:pPr marL="285750" indent="-285750">
              <a:buClr>
                <a:srgbClr val="E18F39"/>
              </a:buClr>
              <a:buFont typeface="Arial" panose="020B0604020202020204" pitchFamily="34" charset="0"/>
              <a:buChar char="•"/>
            </a:pPr>
            <a:r>
              <a:rPr lang="en-US" sz="2800" dirty="0"/>
              <a:t>Proverbs 22:6 </a:t>
            </a:r>
          </a:p>
          <a:p>
            <a:pPr>
              <a:buClr>
                <a:srgbClr val="E18F39"/>
              </a:buClr>
            </a:pPr>
            <a:endParaRPr lang="en-US" sz="1000" dirty="0"/>
          </a:p>
          <a:p>
            <a:pPr marL="285750" indent="-285750">
              <a:buClr>
                <a:srgbClr val="E18F39"/>
              </a:buClr>
              <a:buFont typeface="Arial" panose="020B0604020202020204" pitchFamily="34" charset="0"/>
              <a:buChar char="•"/>
            </a:pPr>
            <a:r>
              <a:rPr lang="en-US" sz="2800" dirty="0"/>
              <a:t>Ephesians 6:4</a:t>
            </a:r>
          </a:p>
          <a:p>
            <a:pPr>
              <a:buClr>
                <a:srgbClr val="E18F39"/>
              </a:buClr>
            </a:pPr>
            <a:endParaRPr lang="en-US" sz="1000" dirty="0"/>
          </a:p>
          <a:p>
            <a:pPr marL="285750" indent="-285750">
              <a:buClr>
                <a:srgbClr val="E18F39"/>
              </a:buClr>
              <a:buFont typeface="Arial" panose="020B0604020202020204" pitchFamily="34" charset="0"/>
              <a:buChar char="•"/>
            </a:pPr>
            <a:r>
              <a:rPr lang="en-US" sz="2800" dirty="0"/>
              <a:t>2 Timothy 1:5 </a:t>
            </a:r>
          </a:p>
        </p:txBody>
      </p:sp>
    </p:spTree>
    <p:extLst>
      <p:ext uri="{BB962C8B-B14F-4D97-AF65-F5344CB8AC3E}">
        <p14:creationId xmlns:p14="http://schemas.microsoft.com/office/powerpoint/2010/main" val="3870067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8410" y="0"/>
            <a:ext cx="9152410" cy="6858794"/>
          </a:xfrm>
          <a:prstGeom prst="rect">
            <a:avLst/>
          </a:prstGeom>
        </p:spPr>
      </p:pic>
      <p:sp>
        <p:nvSpPr>
          <p:cNvPr id="8" name="Rectangle 7"/>
          <p:cNvSpPr/>
          <p:nvPr/>
        </p:nvSpPr>
        <p:spPr>
          <a:xfrm>
            <a:off x="3409025" y="6371355"/>
            <a:ext cx="5088216" cy="261610"/>
          </a:xfrm>
          <a:prstGeom prst="rect">
            <a:avLst/>
          </a:prstGeom>
        </p:spPr>
        <p:txBody>
          <a:bodyPr wrap="square" anchor="b">
            <a:spAutoFit/>
          </a:bodyPr>
          <a:lstStyle/>
          <a:p>
            <a:pPr algn="r"/>
            <a:r>
              <a:rPr lang="en-US" sz="1100" dirty="0">
                <a:solidFill>
                  <a:schemeClr val="accent2"/>
                </a:solidFill>
              </a:rPr>
              <a:t>Shaping Your Child’s Worldview Through Modeling, Teaching, and Ministering </a:t>
            </a:r>
          </a:p>
        </p:txBody>
      </p:sp>
      <p:sp>
        <p:nvSpPr>
          <p:cNvPr id="10" name="TextBox 9">
            <a:extLst>
              <a:ext uri="{FF2B5EF4-FFF2-40B4-BE49-F238E27FC236}">
                <a16:creationId xmlns:a16="http://schemas.microsoft.com/office/drawing/2014/main" id="{0E0CE529-1C45-F548-AE8A-BB4457328103}"/>
              </a:ext>
            </a:extLst>
          </p:cNvPr>
          <p:cNvSpPr txBox="1"/>
          <p:nvPr/>
        </p:nvSpPr>
        <p:spPr>
          <a:xfrm>
            <a:off x="560070" y="317323"/>
            <a:ext cx="6750122" cy="584775"/>
          </a:xfrm>
          <a:prstGeom prst="rect">
            <a:avLst/>
          </a:prstGeom>
          <a:noFill/>
        </p:spPr>
        <p:txBody>
          <a:bodyPr wrap="square" rtlCol="0">
            <a:spAutoFit/>
          </a:bodyPr>
          <a:lstStyle/>
          <a:p>
            <a:r>
              <a:rPr lang="en-US" sz="3200" b="1" dirty="0">
                <a:solidFill>
                  <a:schemeClr val="bg1"/>
                </a:solidFill>
              </a:rPr>
              <a:t>Teaching with Relevancy</a:t>
            </a:r>
            <a:endParaRPr lang="en-US" sz="3200" dirty="0">
              <a:solidFill>
                <a:schemeClr val="bg1"/>
              </a:solidFill>
            </a:endParaRPr>
          </a:p>
        </p:txBody>
      </p:sp>
      <p:sp>
        <p:nvSpPr>
          <p:cNvPr id="11" name="TextBox 10">
            <a:extLst>
              <a:ext uri="{FF2B5EF4-FFF2-40B4-BE49-F238E27FC236}">
                <a16:creationId xmlns:a16="http://schemas.microsoft.com/office/drawing/2014/main" id="{A321DCA3-A769-C049-BA95-5D4CF043B697}"/>
              </a:ext>
            </a:extLst>
          </p:cNvPr>
          <p:cNvSpPr txBox="1"/>
          <p:nvPr/>
        </p:nvSpPr>
        <p:spPr>
          <a:xfrm>
            <a:off x="930045" y="1559234"/>
            <a:ext cx="7275499" cy="4154984"/>
          </a:xfrm>
          <a:prstGeom prst="rect">
            <a:avLst/>
          </a:prstGeom>
          <a:noFill/>
        </p:spPr>
        <p:txBody>
          <a:bodyPr wrap="square" rtlCol="0">
            <a:spAutoFit/>
          </a:bodyPr>
          <a:lstStyle/>
          <a:p>
            <a:pPr>
              <a:buClr>
                <a:srgbClr val="E18F39"/>
              </a:buClr>
            </a:pPr>
            <a:r>
              <a:rPr lang="en-US" sz="2400" dirty="0"/>
              <a:t>Share the story of Thomas and Tabita and how they were intentional about reading through the Bible with their boys, Lukas and Philip, and encourage them to memorize verses of Scripture.</a:t>
            </a:r>
          </a:p>
          <a:p>
            <a:pPr>
              <a:buClr>
                <a:srgbClr val="E18F39"/>
              </a:buClr>
            </a:pPr>
            <a:endParaRPr lang="en-US" sz="2400" dirty="0"/>
          </a:p>
          <a:p>
            <a:pPr>
              <a:buClr>
                <a:srgbClr val="E18F39"/>
              </a:buClr>
            </a:pPr>
            <a:r>
              <a:rPr lang="en-US" sz="2400" dirty="0"/>
              <a:t>It is so important to be saturated with the Word of God and to guide our children to be filled by and guided by God’s Word too. With Scripture in the hearts of our young boys and girls, we can guide them into interpreting and understanding whatever they may encounter in life with relevancy and practicality. </a:t>
            </a:r>
          </a:p>
        </p:txBody>
      </p:sp>
    </p:spTree>
    <p:extLst>
      <p:ext uri="{BB962C8B-B14F-4D97-AF65-F5344CB8AC3E}">
        <p14:creationId xmlns:p14="http://schemas.microsoft.com/office/powerpoint/2010/main" val="1670820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0" y="0"/>
            <a:ext cx="9152410" cy="6858794"/>
          </a:xfrm>
          <a:prstGeom prst="rect">
            <a:avLst/>
          </a:prstGeom>
        </p:spPr>
      </p:pic>
      <p:sp>
        <p:nvSpPr>
          <p:cNvPr id="8" name="Rectangle 7"/>
          <p:cNvSpPr/>
          <p:nvPr/>
        </p:nvSpPr>
        <p:spPr>
          <a:xfrm>
            <a:off x="305221" y="1091342"/>
            <a:ext cx="7152022" cy="646331"/>
          </a:xfrm>
          <a:prstGeom prst="rect">
            <a:avLst/>
          </a:prstGeom>
        </p:spPr>
        <p:txBody>
          <a:bodyPr wrap="square" anchor="b">
            <a:spAutoFit/>
          </a:bodyPr>
          <a:lstStyle/>
          <a:p>
            <a:pPr algn="ctr"/>
            <a:r>
              <a:rPr lang="en-US" sz="3600" b="1" dirty="0">
                <a:solidFill>
                  <a:schemeClr val="accent6">
                    <a:lumMod val="75000"/>
                  </a:schemeClr>
                </a:solidFill>
              </a:rPr>
              <a:t>Group Discussion</a:t>
            </a:r>
          </a:p>
        </p:txBody>
      </p:sp>
      <p:sp>
        <p:nvSpPr>
          <p:cNvPr id="10" name="TextBox 9">
            <a:extLst>
              <a:ext uri="{FF2B5EF4-FFF2-40B4-BE49-F238E27FC236}">
                <a16:creationId xmlns:a16="http://schemas.microsoft.com/office/drawing/2014/main" id="{0E0CE529-1C45-F548-AE8A-BB4457328103}"/>
              </a:ext>
            </a:extLst>
          </p:cNvPr>
          <p:cNvSpPr txBox="1"/>
          <p:nvPr/>
        </p:nvSpPr>
        <p:spPr>
          <a:xfrm>
            <a:off x="603682" y="2402896"/>
            <a:ext cx="6516209" cy="2062103"/>
          </a:xfrm>
          <a:prstGeom prst="rect">
            <a:avLst/>
          </a:prstGeom>
          <a:noFill/>
        </p:spPr>
        <p:txBody>
          <a:bodyPr wrap="square" rtlCol="0" anchor="t" anchorCtr="0">
            <a:spAutoFit/>
          </a:bodyPr>
          <a:lstStyle/>
          <a:p>
            <a:r>
              <a:rPr lang="en-US" sz="3200" b="1" dirty="0">
                <a:solidFill>
                  <a:schemeClr val="bg1"/>
                </a:solidFill>
              </a:rPr>
              <a:t>Discuss the experience of Tabita, Thomas and Lukas.  What impact did learning Bible verses have on Lukas, and how did it shape his worldview?</a:t>
            </a:r>
            <a:endParaRPr lang="en-US" sz="3200" dirty="0">
              <a:solidFill>
                <a:schemeClr val="bg1"/>
              </a:solidFill>
            </a:endParaRPr>
          </a:p>
        </p:txBody>
      </p:sp>
      <p:sp>
        <p:nvSpPr>
          <p:cNvPr id="9" name="TextBox 8">
            <a:extLst>
              <a:ext uri="{FF2B5EF4-FFF2-40B4-BE49-F238E27FC236}">
                <a16:creationId xmlns:a16="http://schemas.microsoft.com/office/drawing/2014/main" id="{EBCFF5B9-EBDC-30C5-532C-10FB0976C74C}"/>
              </a:ext>
            </a:extLst>
          </p:cNvPr>
          <p:cNvSpPr txBox="1"/>
          <p:nvPr/>
        </p:nvSpPr>
        <p:spPr>
          <a:xfrm>
            <a:off x="3027285" y="6384809"/>
            <a:ext cx="4718482" cy="261610"/>
          </a:xfrm>
          <a:prstGeom prst="rect">
            <a:avLst/>
          </a:prstGeom>
          <a:noFill/>
        </p:spPr>
        <p:txBody>
          <a:bodyPr wrap="square">
            <a:spAutoFit/>
          </a:bodyPr>
          <a:lstStyle/>
          <a:p>
            <a:pPr algn="r"/>
            <a:r>
              <a:rPr lang="en-US" sz="1100" dirty="0">
                <a:solidFill>
                  <a:schemeClr val="accent2"/>
                </a:solidFill>
              </a:rPr>
              <a:t>Shaping Your Child’s Worldview Through Modeling, Teaching, and Ministering </a:t>
            </a:r>
          </a:p>
        </p:txBody>
      </p:sp>
    </p:spTree>
    <p:extLst>
      <p:ext uri="{BB962C8B-B14F-4D97-AF65-F5344CB8AC3E}">
        <p14:creationId xmlns:p14="http://schemas.microsoft.com/office/powerpoint/2010/main" val="2556384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8410" y="0"/>
            <a:ext cx="9152410" cy="6858794"/>
          </a:xfrm>
          <a:prstGeom prst="rect">
            <a:avLst/>
          </a:prstGeom>
        </p:spPr>
      </p:pic>
      <p:sp>
        <p:nvSpPr>
          <p:cNvPr id="8" name="Rectangle 7"/>
          <p:cNvSpPr/>
          <p:nvPr/>
        </p:nvSpPr>
        <p:spPr>
          <a:xfrm>
            <a:off x="3409025" y="6371355"/>
            <a:ext cx="5088216" cy="261610"/>
          </a:xfrm>
          <a:prstGeom prst="rect">
            <a:avLst/>
          </a:prstGeom>
        </p:spPr>
        <p:txBody>
          <a:bodyPr wrap="square" anchor="b">
            <a:spAutoFit/>
          </a:bodyPr>
          <a:lstStyle/>
          <a:p>
            <a:pPr algn="r"/>
            <a:r>
              <a:rPr lang="en-US" sz="1100" dirty="0">
                <a:solidFill>
                  <a:schemeClr val="accent2"/>
                </a:solidFill>
              </a:rPr>
              <a:t>Shaping Your Child’s Worldview Through Modeling, Teaching, and Ministering </a:t>
            </a:r>
          </a:p>
        </p:txBody>
      </p:sp>
      <p:sp>
        <p:nvSpPr>
          <p:cNvPr id="10" name="TextBox 9">
            <a:extLst>
              <a:ext uri="{FF2B5EF4-FFF2-40B4-BE49-F238E27FC236}">
                <a16:creationId xmlns:a16="http://schemas.microsoft.com/office/drawing/2014/main" id="{0E0CE529-1C45-F548-AE8A-BB4457328103}"/>
              </a:ext>
            </a:extLst>
          </p:cNvPr>
          <p:cNvSpPr txBox="1"/>
          <p:nvPr/>
        </p:nvSpPr>
        <p:spPr>
          <a:xfrm>
            <a:off x="560070" y="317323"/>
            <a:ext cx="6750122" cy="646331"/>
          </a:xfrm>
          <a:prstGeom prst="rect">
            <a:avLst/>
          </a:prstGeom>
          <a:noFill/>
        </p:spPr>
        <p:txBody>
          <a:bodyPr wrap="square" rtlCol="0">
            <a:spAutoFit/>
          </a:bodyPr>
          <a:lstStyle/>
          <a:p>
            <a:r>
              <a:rPr lang="en-US" sz="3600" b="1" dirty="0">
                <a:solidFill>
                  <a:schemeClr val="bg1"/>
                </a:solidFill>
                <a:latin typeface="Avenir Next Condensed" panose="020B0506020202020204" pitchFamily="34" charset="0"/>
              </a:rPr>
              <a:t>Ministering as the Holy Spirit Leads</a:t>
            </a:r>
            <a:endParaRPr lang="en-US" sz="1400" b="1" dirty="0">
              <a:solidFill>
                <a:schemeClr val="bg1"/>
              </a:solidFill>
              <a:latin typeface="Avenir Next Condensed" panose="020B0506020202020204" pitchFamily="34" charset="0"/>
            </a:endParaRPr>
          </a:p>
        </p:txBody>
      </p:sp>
      <p:sp>
        <p:nvSpPr>
          <p:cNvPr id="11" name="TextBox 10">
            <a:extLst>
              <a:ext uri="{FF2B5EF4-FFF2-40B4-BE49-F238E27FC236}">
                <a16:creationId xmlns:a16="http://schemas.microsoft.com/office/drawing/2014/main" id="{A321DCA3-A769-C049-BA95-5D4CF043B697}"/>
              </a:ext>
            </a:extLst>
          </p:cNvPr>
          <p:cNvSpPr txBox="1"/>
          <p:nvPr/>
        </p:nvSpPr>
        <p:spPr>
          <a:xfrm>
            <a:off x="842138" y="1990731"/>
            <a:ext cx="7451314" cy="3170099"/>
          </a:xfrm>
          <a:prstGeom prst="rect">
            <a:avLst/>
          </a:prstGeom>
          <a:noFill/>
        </p:spPr>
        <p:txBody>
          <a:bodyPr wrap="square" rtlCol="0">
            <a:spAutoFit/>
          </a:bodyPr>
          <a:lstStyle/>
          <a:p>
            <a:pPr marL="285750" indent="-285750">
              <a:buClr>
                <a:srgbClr val="E18F39"/>
              </a:buClr>
              <a:buFont typeface="Arial" panose="020B0604020202020204" pitchFamily="34" charset="0"/>
              <a:buChar char="•"/>
            </a:pPr>
            <a:r>
              <a:rPr lang="en-US" sz="2000" dirty="0"/>
              <a:t>Many have found plenty of benefits to engaging in service: it is a healthy activity for learning and growing. </a:t>
            </a:r>
          </a:p>
          <a:p>
            <a:pPr>
              <a:buClr>
                <a:srgbClr val="E18F39"/>
              </a:buClr>
            </a:pPr>
            <a:endParaRPr lang="en-US" sz="2000" dirty="0"/>
          </a:p>
          <a:p>
            <a:pPr marL="285750" indent="-285750">
              <a:buClr>
                <a:srgbClr val="E18F39"/>
              </a:buClr>
              <a:buFont typeface="Arial" panose="020B0604020202020204" pitchFamily="34" charset="0"/>
              <a:buChar char="•"/>
            </a:pPr>
            <a:r>
              <a:rPr lang="en-US" sz="2000" dirty="0"/>
              <a:t>Taking time to engage the whole family in ministry can be a powerful and spiritually formative experience for your children. </a:t>
            </a:r>
          </a:p>
          <a:p>
            <a:pPr>
              <a:buClr>
                <a:srgbClr val="E18F39"/>
              </a:buClr>
            </a:pPr>
            <a:endParaRPr lang="en-US" sz="2000" dirty="0"/>
          </a:p>
          <a:p>
            <a:pPr marL="285750" indent="-285750">
              <a:buClr>
                <a:srgbClr val="E18F39"/>
              </a:buClr>
              <a:buFont typeface="Arial" panose="020B0604020202020204" pitchFamily="34" charset="0"/>
              <a:buChar char="•"/>
            </a:pPr>
            <a:r>
              <a:rPr lang="en-US" sz="2000" dirty="0"/>
              <a:t>The values and lessons taught at home are best cemented through action. Besides this, we as Christians are called to serve through the direction of the Holy Spirit. </a:t>
            </a:r>
          </a:p>
          <a:p>
            <a:pPr>
              <a:buClr>
                <a:srgbClr val="E18F39"/>
              </a:buClr>
            </a:pPr>
            <a:endParaRPr lang="en-US" sz="2000" dirty="0"/>
          </a:p>
        </p:txBody>
      </p:sp>
    </p:spTree>
    <p:extLst>
      <p:ext uri="{BB962C8B-B14F-4D97-AF65-F5344CB8AC3E}">
        <p14:creationId xmlns:p14="http://schemas.microsoft.com/office/powerpoint/2010/main" val="16465063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8410" y="0"/>
            <a:ext cx="9152410" cy="6858794"/>
          </a:xfrm>
          <a:prstGeom prst="rect">
            <a:avLst/>
          </a:prstGeom>
        </p:spPr>
      </p:pic>
      <p:sp>
        <p:nvSpPr>
          <p:cNvPr id="8" name="Rectangle 7"/>
          <p:cNvSpPr/>
          <p:nvPr/>
        </p:nvSpPr>
        <p:spPr>
          <a:xfrm>
            <a:off x="3409025" y="6371355"/>
            <a:ext cx="5088216" cy="261610"/>
          </a:xfrm>
          <a:prstGeom prst="rect">
            <a:avLst/>
          </a:prstGeom>
        </p:spPr>
        <p:txBody>
          <a:bodyPr wrap="square" anchor="b">
            <a:spAutoFit/>
          </a:bodyPr>
          <a:lstStyle/>
          <a:p>
            <a:pPr algn="r"/>
            <a:r>
              <a:rPr lang="en-US" sz="1100" dirty="0">
                <a:solidFill>
                  <a:schemeClr val="accent2"/>
                </a:solidFill>
              </a:rPr>
              <a:t>Shaping Your Child’s Worldview Through Modeling, Teaching, and Ministering </a:t>
            </a:r>
          </a:p>
        </p:txBody>
      </p:sp>
      <p:sp>
        <p:nvSpPr>
          <p:cNvPr id="10" name="TextBox 9">
            <a:extLst>
              <a:ext uri="{FF2B5EF4-FFF2-40B4-BE49-F238E27FC236}">
                <a16:creationId xmlns:a16="http://schemas.microsoft.com/office/drawing/2014/main" id="{0E0CE529-1C45-F548-AE8A-BB4457328103}"/>
              </a:ext>
            </a:extLst>
          </p:cNvPr>
          <p:cNvSpPr txBox="1"/>
          <p:nvPr/>
        </p:nvSpPr>
        <p:spPr>
          <a:xfrm>
            <a:off x="560070" y="317323"/>
            <a:ext cx="6750122" cy="646331"/>
          </a:xfrm>
          <a:prstGeom prst="rect">
            <a:avLst/>
          </a:prstGeom>
          <a:noFill/>
        </p:spPr>
        <p:txBody>
          <a:bodyPr wrap="square" rtlCol="0">
            <a:spAutoFit/>
          </a:bodyPr>
          <a:lstStyle/>
          <a:p>
            <a:r>
              <a:rPr lang="en-US" sz="3600" b="1" dirty="0">
                <a:solidFill>
                  <a:schemeClr val="bg1"/>
                </a:solidFill>
                <a:latin typeface="Avenir Next Condensed" panose="020B0506020202020204" pitchFamily="34" charset="0"/>
              </a:rPr>
              <a:t>Ministering as the Holy Spirit Leads</a:t>
            </a:r>
            <a:endParaRPr lang="en-US" sz="1400" b="1" dirty="0">
              <a:solidFill>
                <a:schemeClr val="bg1"/>
              </a:solidFill>
              <a:latin typeface="Avenir Next Condensed" panose="020B0506020202020204" pitchFamily="34" charset="0"/>
            </a:endParaRPr>
          </a:p>
        </p:txBody>
      </p:sp>
      <p:sp>
        <p:nvSpPr>
          <p:cNvPr id="11" name="TextBox 10">
            <a:extLst>
              <a:ext uri="{FF2B5EF4-FFF2-40B4-BE49-F238E27FC236}">
                <a16:creationId xmlns:a16="http://schemas.microsoft.com/office/drawing/2014/main" id="{A321DCA3-A769-C049-BA95-5D4CF043B697}"/>
              </a:ext>
            </a:extLst>
          </p:cNvPr>
          <p:cNvSpPr txBox="1"/>
          <p:nvPr/>
        </p:nvSpPr>
        <p:spPr>
          <a:xfrm>
            <a:off x="842138" y="1620790"/>
            <a:ext cx="7451314" cy="4093428"/>
          </a:xfrm>
          <a:prstGeom prst="rect">
            <a:avLst/>
          </a:prstGeom>
          <a:noFill/>
        </p:spPr>
        <p:txBody>
          <a:bodyPr wrap="square" rtlCol="0">
            <a:spAutoFit/>
          </a:bodyPr>
          <a:lstStyle/>
          <a:p>
            <a:pPr marL="285750" indent="-285750">
              <a:buClr>
                <a:srgbClr val="E18F39"/>
              </a:buClr>
              <a:buFont typeface="Arial" panose="020B0604020202020204" pitchFamily="34" charset="0"/>
              <a:buChar char="•"/>
            </a:pPr>
            <a:r>
              <a:rPr lang="en-US" sz="2000" dirty="0"/>
              <a:t>Ellen White wrote in </a:t>
            </a:r>
            <a:r>
              <a:rPr lang="en-US" sz="2000" i="1" dirty="0"/>
              <a:t>Christian Service,</a:t>
            </a:r>
            <a:r>
              <a:rPr lang="en-US" sz="2000" dirty="0"/>
              <a:t> </a:t>
            </a:r>
            <a:r>
              <a:rPr lang="en-US" sz="2000" i="1" dirty="0"/>
              <a:t>“True worship consists in working together with Christ. Prayer, exhortation, and talk are cheap fruits, which are frequently tied on; but fruits that are manifested in good works, in caring for the needy, the fatherless, and widows, are genuine fruits and grow naturally upon a good tree.” </a:t>
            </a:r>
          </a:p>
          <a:p>
            <a:pPr marL="285750" indent="-285750">
              <a:buClr>
                <a:srgbClr val="E18F39"/>
              </a:buClr>
              <a:buFont typeface="Arial" panose="020B0604020202020204" pitchFamily="34" charset="0"/>
              <a:buChar char="•"/>
            </a:pPr>
            <a:endParaRPr lang="en-US" sz="2000" dirty="0"/>
          </a:p>
          <a:p>
            <a:pPr marL="285750" indent="-285750">
              <a:buClr>
                <a:srgbClr val="E18F39"/>
              </a:buClr>
              <a:buFont typeface="Arial" panose="020B0604020202020204" pitchFamily="34" charset="0"/>
              <a:buChar char="•"/>
            </a:pPr>
            <a:r>
              <a:rPr lang="en-US" sz="2000" dirty="0"/>
              <a:t>Galatians 5:13b says, </a:t>
            </a:r>
            <a:r>
              <a:rPr lang="en-US" sz="2000" i="1" dirty="0"/>
              <a:t>“but through love serve one another,” </a:t>
            </a:r>
            <a:r>
              <a:rPr lang="en-US" sz="2000" dirty="0"/>
              <a:t>and Romans 12:11 reminds us that this service to God should be done passionately and with zeal. </a:t>
            </a:r>
          </a:p>
          <a:p>
            <a:pPr>
              <a:buClr>
                <a:srgbClr val="E18F39"/>
              </a:buClr>
            </a:pPr>
            <a:endParaRPr lang="en-US" sz="2000" dirty="0"/>
          </a:p>
          <a:p>
            <a:pPr marL="285750" indent="-285750">
              <a:buClr>
                <a:srgbClr val="E18F39"/>
              </a:buClr>
              <a:buFont typeface="Arial" panose="020B0604020202020204" pitchFamily="34" charset="0"/>
              <a:buChar char="•"/>
            </a:pPr>
            <a:r>
              <a:rPr lang="en-US" sz="2000" dirty="0"/>
              <a:t>This attitude of service should be passed on to our children, especially as it teaches them about the God we serve. </a:t>
            </a:r>
          </a:p>
        </p:txBody>
      </p:sp>
    </p:spTree>
    <p:extLst>
      <p:ext uri="{BB962C8B-B14F-4D97-AF65-F5344CB8AC3E}">
        <p14:creationId xmlns:p14="http://schemas.microsoft.com/office/powerpoint/2010/main" val="27808507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0" y="211581"/>
            <a:ext cx="9152410" cy="6858794"/>
          </a:xfrm>
          <a:prstGeom prst="rect">
            <a:avLst/>
          </a:prstGeom>
        </p:spPr>
      </p:pic>
      <p:sp>
        <p:nvSpPr>
          <p:cNvPr id="8" name="Rectangle 7"/>
          <p:cNvSpPr/>
          <p:nvPr/>
        </p:nvSpPr>
        <p:spPr>
          <a:xfrm>
            <a:off x="305221" y="1091342"/>
            <a:ext cx="7152022" cy="646331"/>
          </a:xfrm>
          <a:prstGeom prst="rect">
            <a:avLst/>
          </a:prstGeom>
        </p:spPr>
        <p:txBody>
          <a:bodyPr wrap="square" anchor="b">
            <a:spAutoFit/>
          </a:bodyPr>
          <a:lstStyle/>
          <a:p>
            <a:pPr algn="ctr"/>
            <a:r>
              <a:rPr lang="en-US" sz="3600" b="1" dirty="0">
                <a:solidFill>
                  <a:schemeClr val="accent6">
                    <a:lumMod val="75000"/>
                  </a:schemeClr>
                </a:solidFill>
              </a:rPr>
              <a:t>Group Discussion</a:t>
            </a:r>
          </a:p>
        </p:txBody>
      </p:sp>
      <p:sp>
        <p:nvSpPr>
          <p:cNvPr id="10" name="TextBox 9">
            <a:extLst>
              <a:ext uri="{FF2B5EF4-FFF2-40B4-BE49-F238E27FC236}">
                <a16:creationId xmlns:a16="http://schemas.microsoft.com/office/drawing/2014/main" id="{0E0CE529-1C45-F548-AE8A-BB4457328103}"/>
              </a:ext>
            </a:extLst>
          </p:cNvPr>
          <p:cNvSpPr txBox="1"/>
          <p:nvPr/>
        </p:nvSpPr>
        <p:spPr>
          <a:xfrm>
            <a:off x="623127" y="2184405"/>
            <a:ext cx="6516209" cy="3416320"/>
          </a:xfrm>
          <a:prstGeom prst="rect">
            <a:avLst/>
          </a:prstGeom>
          <a:noFill/>
        </p:spPr>
        <p:txBody>
          <a:bodyPr wrap="square" rtlCol="0" anchor="t" anchorCtr="0">
            <a:spAutoFit/>
          </a:bodyPr>
          <a:lstStyle/>
          <a:p>
            <a:r>
              <a:rPr lang="en-US" sz="2400" b="1" dirty="0">
                <a:solidFill>
                  <a:schemeClr val="bg1"/>
                </a:solidFill>
              </a:rPr>
              <a:t>Share examples in your own life when your parents, or you as parents were intentional about teaching your children from life experiences. (Note: Remember, not all life experiences are helpful, relevant or appropriate to share with your children. Be sure to assess the value of the life experience you are sharing, whether it’s age appropriate, and if it will be helpful or cause more harm.)</a:t>
            </a:r>
            <a:endParaRPr lang="en-US" sz="2400" dirty="0">
              <a:solidFill>
                <a:schemeClr val="bg1"/>
              </a:solidFill>
            </a:endParaRPr>
          </a:p>
        </p:txBody>
      </p:sp>
      <p:sp>
        <p:nvSpPr>
          <p:cNvPr id="9" name="TextBox 8">
            <a:extLst>
              <a:ext uri="{FF2B5EF4-FFF2-40B4-BE49-F238E27FC236}">
                <a16:creationId xmlns:a16="http://schemas.microsoft.com/office/drawing/2014/main" id="{EBCFF5B9-EBDC-30C5-532C-10FB0976C74C}"/>
              </a:ext>
            </a:extLst>
          </p:cNvPr>
          <p:cNvSpPr txBox="1"/>
          <p:nvPr/>
        </p:nvSpPr>
        <p:spPr>
          <a:xfrm>
            <a:off x="3027285" y="6384809"/>
            <a:ext cx="4718482" cy="261610"/>
          </a:xfrm>
          <a:prstGeom prst="rect">
            <a:avLst/>
          </a:prstGeom>
          <a:noFill/>
        </p:spPr>
        <p:txBody>
          <a:bodyPr wrap="square">
            <a:spAutoFit/>
          </a:bodyPr>
          <a:lstStyle/>
          <a:p>
            <a:pPr algn="r"/>
            <a:r>
              <a:rPr lang="en-US" sz="1100" dirty="0">
                <a:solidFill>
                  <a:schemeClr val="accent2"/>
                </a:solidFill>
              </a:rPr>
              <a:t>Shaping Your Child’s Worldview Through Modeling, Teaching, and Ministering </a:t>
            </a:r>
          </a:p>
        </p:txBody>
      </p:sp>
    </p:spTree>
    <p:extLst>
      <p:ext uri="{BB962C8B-B14F-4D97-AF65-F5344CB8AC3E}">
        <p14:creationId xmlns:p14="http://schemas.microsoft.com/office/powerpoint/2010/main" val="36193523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0" y="0"/>
            <a:ext cx="9152410" cy="6858794"/>
          </a:xfrm>
          <a:prstGeom prst="rect">
            <a:avLst/>
          </a:prstGeom>
        </p:spPr>
      </p:pic>
      <p:sp>
        <p:nvSpPr>
          <p:cNvPr id="8" name="Rectangle 7"/>
          <p:cNvSpPr/>
          <p:nvPr/>
        </p:nvSpPr>
        <p:spPr>
          <a:xfrm>
            <a:off x="3409025" y="6371355"/>
            <a:ext cx="5088216" cy="261610"/>
          </a:xfrm>
          <a:prstGeom prst="rect">
            <a:avLst/>
          </a:prstGeom>
        </p:spPr>
        <p:txBody>
          <a:bodyPr wrap="square" anchor="b">
            <a:spAutoFit/>
          </a:bodyPr>
          <a:lstStyle/>
          <a:p>
            <a:pPr algn="r"/>
            <a:r>
              <a:rPr lang="en-US" sz="1100" dirty="0">
                <a:solidFill>
                  <a:schemeClr val="accent2"/>
                </a:solidFill>
              </a:rPr>
              <a:t>Shaping Your Child’s Worldview Through Modeling, Teaching, and Ministering </a:t>
            </a:r>
          </a:p>
        </p:txBody>
      </p:sp>
      <p:sp>
        <p:nvSpPr>
          <p:cNvPr id="10" name="TextBox 9">
            <a:extLst>
              <a:ext uri="{FF2B5EF4-FFF2-40B4-BE49-F238E27FC236}">
                <a16:creationId xmlns:a16="http://schemas.microsoft.com/office/drawing/2014/main" id="{0E0CE529-1C45-F548-AE8A-BB4457328103}"/>
              </a:ext>
            </a:extLst>
          </p:cNvPr>
          <p:cNvSpPr txBox="1"/>
          <p:nvPr/>
        </p:nvSpPr>
        <p:spPr>
          <a:xfrm>
            <a:off x="560070" y="317323"/>
            <a:ext cx="8042392" cy="584775"/>
          </a:xfrm>
          <a:prstGeom prst="rect">
            <a:avLst/>
          </a:prstGeom>
          <a:noFill/>
        </p:spPr>
        <p:txBody>
          <a:bodyPr wrap="square" rtlCol="0">
            <a:spAutoFit/>
          </a:bodyPr>
          <a:lstStyle/>
          <a:p>
            <a:r>
              <a:rPr lang="en-US" sz="3200" b="1" dirty="0">
                <a:solidFill>
                  <a:schemeClr val="bg1"/>
                </a:solidFill>
                <a:latin typeface="Avenir Next Condensed" panose="020B0506020202020204" pitchFamily="34" charset="0"/>
              </a:rPr>
              <a:t>The Effects of Modeling, Teaching, &amp; Ministering</a:t>
            </a:r>
          </a:p>
        </p:txBody>
      </p:sp>
      <p:sp>
        <p:nvSpPr>
          <p:cNvPr id="11" name="TextBox 10">
            <a:extLst>
              <a:ext uri="{FF2B5EF4-FFF2-40B4-BE49-F238E27FC236}">
                <a16:creationId xmlns:a16="http://schemas.microsoft.com/office/drawing/2014/main" id="{A321DCA3-A769-C049-BA95-5D4CF043B697}"/>
              </a:ext>
            </a:extLst>
          </p:cNvPr>
          <p:cNvSpPr txBox="1"/>
          <p:nvPr/>
        </p:nvSpPr>
        <p:spPr>
          <a:xfrm>
            <a:off x="842138" y="1754896"/>
            <a:ext cx="7451314" cy="3477875"/>
          </a:xfrm>
          <a:prstGeom prst="rect">
            <a:avLst/>
          </a:prstGeom>
          <a:noFill/>
        </p:spPr>
        <p:txBody>
          <a:bodyPr wrap="square" rtlCol="0">
            <a:spAutoFit/>
          </a:bodyPr>
          <a:lstStyle/>
          <a:p>
            <a:r>
              <a:rPr lang="en-US" sz="2000" dirty="0"/>
              <a:t>Ellen White writes, </a:t>
            </a:r>
            <a:r>
              <a:rPr lang="en-US" sz="2000" i="1" dirty="0"/>
              <a:t>“You must instruct, warn, and counsel, ever remembering that your looks, words, and actions have a direct bearing upon the future course of your dear ones. Your work is not done to paint a form of beauty upon canvas or to chisel it from marble, but to impress upon a human soul the image of the Divine.”</a:t>
            </a:r>
            <a:r>
              <a:rPr lang="en-US" sz="2000" dirty="0"/>
              <a:t> Ellen White, </a:t>
            </a:r>
            <a:r>
              <a:rPr lang="en-US" sz="2000" i="1" dirty="0"/>
              <a:t>Child Guidance,</a:t>
            </a:r>
            <a:r>
              <a:rPr lang="en-US" sz="2000" dirty="0"/>
              <a:t> 218</a:t>
            </a:r>
          </a:p>
          <a:p>
            <a:endParaRPr lang="en-US" sz="2000" dirty="0"/>
          </a:p>
          <a:p>
            <a:r>
              <a:rPr lang="en-US" sz="2000" dirty="0"/>
              <a:t>It is God’s desire and command that mothers and fathers train up their children to follow Christ. Everything that is done—every word and action taken—should be Christ-centered, demonstrating a Biblical worldview to young minds. </a:t>
            </a:r>
          </a:p>
        </p:txBody>
      </p:sp>
    </p:spTree>
    <p:extLst>
      <p:ext uri="{BB962C8B-B14F-4D97-AF65-F5344CB8AC3E}">
        <p14:creationId xmlns:p14="http://schemas.microsoft.com/office/powerpoint/2010/main" val="2425496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8410" y="0"/>
            <a:ext cx="9152410" cy="6858794"/>
          </a:xfrm>
          <a:prstGeom prst="rect">
            <a:avLst/>
          </a:prstGeom>
        </p:spPr>
      </p:pic>
      <p:sp>
        <p:nvSpPr>
          <p:cNvPr id="8" name="Rectangle 7"/>
          <p:cNvSpPr/>
          <p:nvPr/>
        </p:nvSpPr>
        <p:spPr>
          <a:xfrm>
            <a:off x="3409025" y="6371355"/>
            <a:ext cx="5088216" cy="261610"/>
          </a:xfrm>
          <a:prstGeom prst="rect">
            <a:avLst/>
          </a:prstGeom>
        </p:spPr>
        <p:txBody>
          <a:bodyPr wrap="square" anchor="b">
            <a:spAutoFit/>
          </a:bodyPr>
          <a:lstStyle/>
          <a:p>
            <a:pPr algn="r"/>
            <a:r>
              <a:rPr lang="en-US" sz="1100" dirty="0">
                <a:solidFill>
                  <a:schemeClr val="accent2"/>
                </a:solidFill>
              </a:rPr>
              <a:t>Shaping Your Child’s Worldview Through Modeling, Teaching, and Ministering </a:t>
            </a:r>
          </a:p>
        </p:txBody>
      </p:sp>
      <p:sp>
        <p:nvSpPr>
          <p:cNvPr id="10" name="TextBox 9">
            <a:extLst>
              <a:ext uri="{FF2B5EF4-FFF2-40B4-BE49-F238E27FC236}">
                <a16:creationId xmlns:a16="http://schemas.microsoft.com/office/drawing/2014/main" id="{0E0CE529-1C45-F548-AE8A-BB4457328103}"/>
              </a:ext>
            </a:extLst>
          </p:cNvPr>
          <p:cNvSpPr txBox="1"/>
          <p:nvPr/>
        </p:nvSpPr>
        <p:spPr>
          <a:xfrm>
            <a:off x="560070" y="317323"/>
            <a:ext cx="6750122" cy="646331"/>
          </a:xfrm>
          <a:prstGeom prst="rect">
            <a:avLst/>
          </a:prstGeom>
          <a:noFill/>
        </p:spPr>
        <p:txBody>
          <a:bodyPr wrap="square" rtlCol="0">
            <a:spAutoFit/>
          </a:bodyPr>
          <a:lstStyle/>
          <a:p>
            <a:r>
              <a:rPr lang="en-US" sz="3600" b="1" dirty="0">
                <a:solidFill>
                  <a:schemeClr val="bg1"/>
                </a:solidFill>
                <a:latin typeface="Avenir Next Condensed" panose="020B0506020202020204" pitchFamily="34" charset="0"/>
              </a:rPr>
              <a:t>Texts</a:t>
            </a:r>
            <a:endParaRPr lang="en-US" sz="1400" b="1" dirty="0">
              <a:solidFill>
                <a:schemeClr val="bg1"/>
              </a:solidFill>
              <a:latin typeface="Avenir Next Condensed" panose="020B0506020202020204" pitchFamily="34" charset="0"/>
            </a:endParaRPr>
          </a:p>
        </p:txBody>
      </p:sp>
      <p:sp>
        <p:nvSpPr>
          <p:cNvPr id="11" name="TextBox 10">
            <a:extLst>
              <a:ext uri="{FF2B5EF4-FFF2-40B4-BE49-F238E27FC236}">
                <a16:creationId xmlns:a16="http://schemas.microsoft.com/office/drawing/2014/main" id="{A321DCA3-A769-C049-BA95-5D4CF043B697}"/>
              </a:ext>
            </a:extLst>
          </p:cNvPr>
          <p:cNvSpPr txBox="1"/>
          <p:nvPr/>
        </p:nvSpPr>
        <p:spPr>
          <a:xfrm>
            <a:off x="842138" y="1789628"/>
            <a:ext cx="7451314" cy="3970318"/>
          </a:xfrm>
          <a:prstGeom prst="rect">
            <a:avLst/>
          </a:prstGeom>
          <a:noFill/>
        </p:spPr>
        <p:txBody>
          <a:bodyPr wrap="square" rtlCol="0">
            <a:spAutoFit/>
          </a:bodyPr>
          <a:lstStyle/>
          <a:p>
            <a:pPr algn="ctr">
              <a:buClr>
                <a:srgbClr val="E18F39"/>
              </a:buClr>
            </a:pPr>
            <a:r>
              <a:rPr lang="en-US" sz="2800" i="1" dirty="0"/>
              <a:t>“In all things showing yourself to be a pattern of good works; in doctrine showing integrity, reverence, incorruptibility.”</a:t>
            </a:r>
          </a:p>
          <a:p>
            <a:pPr algn="ctr">
              <a:buClr>
                <a:srgbClr val="E18F39"/>
              </a:buClr>
            </a:pPr>
            <a:r>
              <a:rPr lang="en-US" sz="2800" dirty="0"/>
              <a:t> Titus 2:7 </a:t>
            </a:r>
          </a:p>
          <a:p>
            <a:pPr marL="285750" indent="-285750" algn="ctr">
              <a:buClr>
                <a:srgbClr val="E18F39"/>
              </a:buClr>
              <a:buFont typeface="Arial" panose="020B0604020202020204" pitchFamily="34" charset="0"/>
              <a:buChar char="•"/>
            </a:pPr>
            <a:endParaRPr lang="en-US" sz="2800" dirty="0"/>
          </a:p>
          <a:p>
            <a:pPr algn="ctr">
              <a:buClr>
                <a:srgbClr val="E18F39"/>
              </a:buClr>
            </a:pPr>
            <a:r>
              <a:rPr lang="en-US" sz="2800" i="1" dirty="0"/>
              <a:t>“For even the Son of Man did not come to be served, but to serve, and to give His life </a:t>
            </a:r>
          </a:p>
          <a:p>
            <a:pPr algn="ctr">
              <a:buClr>
                <a:srgbClr val="E18F39"/>
              </a:buClr>
            </a:pPr>
            <a:r>
              <a:rPr lang="en-US" sz="2800" i="1" dirty="0"/>
              <a:t>a ransom for many.” </a:t>
            </a:r>
          </a:p>
          <a:p>
            <a:pPr algn="ctr">
              <a:buClr>
                <a:srgbClr val="E18F39"/>
              </a:buClr>
            </a:pPr>
            <a:r>
              <a:rPr lang="en-US" sz="2800" dirty="0"/>
              <a:t>Mark 10:45</a:t>
            </a:r>
          </a:p>
        </p:txBody>
      </p:sp>
    </p:spTree>
    <p:extLst>
      <p:ext uri="{BB962C8B-B14F-4D97-AF65-F5344CB8AC3E}">
        <p14:creationId xmlns:p14="http://schemas.microsoft.com/office/powerpoint/2010/main" val="17372641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5061" y="0"/>
            <a:ext cx="9152410" cy="6858794"/>
          </a:xfrm>
          <a:prstGeom prst="rect">
            <a:avLst/>
          </a:prstGeom>
        </p:spPr>
      </p:pic>
      <p:sp>
        <p:nvSpPr>
          <p:cNvPr id="8" name="Rectangle 7"/>
          <p:cNvSpPr/>
          <p:nvPr/>
        </p:nvSpPr>
        <p:spPr>
          <a:xfrm>
            <a:off x="3409025" y="6371355"/>
            <a:ext cx="5088216" cy="261610"/>
          </a:xfrm>
          <a:prstGeom prst="rect">
            <a:avLst/>
          </a:prstGeom>
        </p:spPr>
        <p:txBody>
          <a:bodyPr wrap="square" anchor="b">
            <a:spAutoFit/>
          </a:bodyPr>
          <a:lstStyle/>
          <a:p>
            <a:pPr algn="r"/>
            <a:r>
              <a:rPr lang="en-US" sz="1100" dirty="0">
                <a:solidFill>
                  <a:schemeClr val="accent2"/>
                </a:solidFill>
              </a:rPr>
              <a:t>Shaping Your Child’s Worldview Through Modeling, Teaching, and Ministering </a:t>
            </a:r>
          </a:p>
        </p:txBody>
      </p:sp>
      <p:sp>
        <p:nvSpPr>
          <p:cNvPr id="10" name="TextBox 9">
            <a:extLst>
              <a:ext uri="{FF2B5EF4-FFF2-40B4-BE49-F238E27FC236}">
                <a16:creationId xmlns:a16="http://schemas.microsoft.com/office/drawing/2014/main" id="{0E0CE529-1C45-F548-AE8A-BB4457328103}"/>
              </a:ext>
            </a:extLst>
          </p:cNvPr>
          <p:cNvSpPr txBox="1"/>
          <p:nvPr/>
        </p:nvSpPr>
        <p:spPr>
          <a:xfrm>
            <a:off x="560070" y="317323"/>
            <a:ext cx="8042392" cy="584775"/>
          </a:xfrm>
          <a:prstGeom prst="rect">
            <a:avLst/>
          </a:prstGeom>
          <a:noFill/>
        </p:spPr>
        <p:txBody>
          <a:bodyPr wrap="square" rtlCol="0">
            <a:spAutoFit/>
          </a:bodyPr>
          <a:lstStyle/>
          <a:p>
            <a:r>
              <a:rPr lang="en-US" sz="3200" b="1" dirty="0">
                <a:solidFill>
                  <a:schemeClr val="bg1"/>
                </a:solidFill>
                <a:latin typeface="Avenir Next Condensed" panose="020B0506020202020204" pitchFamily="34" charset="0"/>
              </a:rPr>
              <a:t>The Effects of Modeling, Teaching, &amp; Ministering</a:t>
            </a:r>
          </a:p>
        </p:txBody>
      </p:sp>
      <p:sp>
        <p:nvSpPr>
          <p:cNvPr id="11" name="TextBox 10">
            <a:extLst>
              <a:ext uri="{FF2B5EF4-FFF2-40B4-BE49-F238E27FC236}">
                <a16:creationId xmlns:a16="http://schemas.microsoft.com/office/drawing/2014/main" id="{A321DCA3-A769-C049-BA95-5D4CF043B697}"/>
              </a:ext>
            </a:extLst>
          </p:cNvPr>
          <p:cNvSpPr txBox="1"/>
          <p:nvPr/>
        </p:nvSpPr>
        <p:spPr>
          <a:xfrm>
            <a:off x="846343" y="1690062"/>
            <a:ext cx="7451314" cy="3785652"/>
          </a:xfrm>
          <a:prstGeom prst="rect">
            <a:avLst/>
          </a:prstGeom>
          <a:noFill/>
        </p:spPr>
        <p:txBody>
          <a:bodyPr wrap="square" rtlCol="0">
            <a:spAutoFit/>
          </a:bodyPr>
          <a:lstStyle/>
          <a:p>
            <a:r>
              <a:rPr lang="en-US" sz="2000" dirty="0"/>
              <a:t>In Genesis 18:19, God speaks of Abraham, saying, </a:t>
            </a:r>
            <a:r>
              <a:rPr lang="en-US" sz="2000" i="1" dirty="0"/>
              <a:t>“For I have known him, in order that he may command his children and his household after him, that they keep the way of the Lord, to do righteousness and justice…” </a:t>
            </a:r>
            <a:r>
              <a:rPr lang="en-US" sz="2000" dirty="0"/>
              <a:t>This is what parents are called to do: grow and instruct their children in the way of the Lord. </a:t>
            </a:r>
          </a:p>
          <a:p>
            <a:endParaRPr lang="en-US" sz="2000" dirty="0"/>
          </a:p>
          <a:p>
            <a:pPr algn="ctr"/>
            <a:r>
              <a:rPr lang="en-US" sz="2000" dirty="0"/>
              <a:t>As author Craig Hill says, </a:t>
            </a:r>
          </a:p>
          <a:p>
            <a:pPr algn="ctr"/>
            <a:r>
              <a:rPr lang="en-US" sz="2000" i="1" dirty="0"/>
              <a:t>“If parents do nothing else on this earth regarding their children, the one thing God intended for them to do is to make sure that they are agents of God’s impartation of identity and destiny to their children…” </a:t>
            </a:r>
          </a:p>
          <a:p>
            <a:pPr algn="ctr"/>
            <a:endParaRPr lang="en-US" sz="2000" i="1" dirty="0"/>
          </a:p>
          <a:p>
            <a:pPr algn="ctr"/>
            <a:r>
              <a:rPr lang="en-US" sz="2000" dirty="0"/>
              <a:t>Craig Hill, </a:t>
            </a:r>
            <a:r>
              <a:rPr lang="en-US" sz="2000" i="1" dirty="0"/>
              <a:t>Bar Barakah, </a:t>
            </a:r>
            <a:r>
              <a:rPr lang="en-US" sz="2000" dirty="0"/>
              <a:t>p. 8. </a:t>
            </a:r>
          </a:p>
        </p:txBody>
      </p:sp>
    </p:spTree>
    <p:extLst>
      <p:ext uri="{BB962C8B-B14F-4D97-AF65-F5344CB8AC3E}">
        <p14:creationId xmlns:p14="http://schemas.microsoft.com/office/powerpoint/2010/main" val="4718399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0" y="-225829"/>
            <a:ext cx="9152410" cy="6858794"/>
          </a:xfrm>
          <a:prstGeom prst="rect">
            <a:avLst/>
          </a:prstGeom>
        </p:spPr>
      </p:pic>
      <p:sp>
        <p:nvSpPr>
          <p:cNvPr id="8" name="Rectangle 7"/>
          <p:cNvSpPr/>
          <p:nvPr/>
        </p:nvSpPr>
        <p:spPr>
          <a:xfrm>
            <a:off x="3409025" y="6371355"/>
            <a:ext cx="5088216" cy="261610"/>
          </a:xfrm>
          <a:prstGeom prst="rect">
            <a:avLst/>
          </a:prstGeom>
        </p:spPr>
        <p:txBody>
          <a:bodyPr wrap="square" anchor="b">
            <a:spAutoFit/>
          </a:bodyPr>
          <a:lstStyle/>
          <a:p>
            <a:pPr algn="r"/>
            <a:r>
              <a:rPr lang="en-US" sz="1100" dirty="0">
                <a:solidFill>
                  <a:schemeClr val="accent2"/>
                </a:solidFill>
              </a:rPr>
              <a:t>Shaping Your Child’s Worldview Through Modeling, Teaching, and Ministering </a:t>
            </a:r>
          </a:p>
        </p:txBody>
      </p:sp>
      <p:sp>
        <p:nvSpPr>
          <p:cNvPr id="10" name="TextBox 9">
            <a:extLst>
              <a:ext uri="{FF2B5EF4-FFF2-40B4-BE49-F238E27FC236}">
                <a16:creationId xmlns:a16="http://schemas.microsoft.com/office/drawing/2014/main" id="{0E0CE529-1C45-F548-AE8A-BB4457328103}"/>
              </a:ext>
            </a:extLst>
          </p:cNvPr>
          <p:cNvSpPr txBox="1"/>
          <p:nvPr/>
        </p:nvSpPr>
        <p:spPr>
          <a:xfrm>
            <a:off x="560070" y="317323"/>
            <a:ext cx="8042392" cy="584775"/>
          </a:xfrm>
          <a:prstGeom prst="rect">
            <a:avLst/>
          </a:prstGeom>
          <a:noFill/>
        </p:spPr>
        <p:txBody>
          <a:bodyPr wrap="square" rtlCol="0">
            <a:spAutoFit/>
          </a:bodyPr>
          <a:lstStyle/>
          <a:p>
            <a:r>
              <a:rPr lang="en-US" sz="3200" b="1" dirty="0">
                <a:solidFill>
                  <a:schemeClr val="bg1"/>
                </a:solidFill>
                <a:latin typeface="Avenir Next Condensed" panose="020B0506020202020204" pitchFamily="34" charset="0"/>
              </a:rPr>
              <a:t>The Effects of Modeling, Teaching, &amp; Ministering</a:t>
            </a:r>
          </a:p>
        </p:txBody>
      </p:sp>
      <p:sp>
        <p:nvSpPr>
          <p:cNvPr id="11" name="TextBox 10">
            <a:extLst>
              <a:ext uri="{FF2B5EF4-FFF2-40B4-BE49-F238E27FC236}">
                <a16:creationId xmlns:a16="http://schemas.microsoft.com/office/drawing/2014/main" id="{A321DCA3-A769-C049-BA95-5D4CF043B697}"/>
              </a:ext>
            </a:extLst>
          </p:cNvPr>
          <p:cNvSpPr txBox="1"/>
          <p:nvPr/>
        </p:nvSpPr>
        <p:spPr>
          <a:xfrm>
            <a:off x="846343" y="1690062"/>
            <a:ext cx="7451314" cy="2677656"/>
          </a:xfrm>
          <a:prstGeom prst="rect">
            <a:avLst/>
          </a:prstGeom>
          <a:noFill/>
        </p:spPr>
        <p:txBody>
          <a:bodyPr wrap="square" rtlCol="0">
            <a:spAutoFit/>
          </a:bodyPr>
          <a:lstStyle/>
          <a:p>
            <a:pPr algn="ctr"/>
            <a:r>
              <a:rPr lang="en-US" sz="4000" b="1" dirty="0"/>
              <a:t>Susanna Wesley</a:t>
            </a:r>
          </a:p>
          <a:p>
            <a:pPr algn="ctr"/>
            <a:endParaRPr lang="en-US" sz="2000" dirty="0"/>
          </a:p>
          <a:p>
            <a:pPr algn="ctr"/>
            <a:r>
              <a:rPr lang="en-US" sz="3600" dirty="0"/>
              <a:t>She was a parent who left a legacy of faith using all the tools discussed in this seminar. (share story)</a:t>
            </a:r>
          </a:p>
        </p:txBody>
      </p:sp>
    </p:spTree>
    <p:extLst>
      <p:ext uri="{BB962C8B-B14F-4D97-AF65-F5344CB8AC3E}">
        <p14:creationId xmlns:p14="http://schemas.microsoft.com/office/powerpoint/2010/main" val="32242414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5061" y="-225829"/>
            <a:ext cx="9152410" cy="6858794"/>
          </a:xfrm>
          <a:prstGeom prst="rect">
            <a:avLst/>
          </a:prstGeom>
        </p:spPr>
      </p:pic>
      <p:sp>
        <p:nvSpPr>
          <p:cNvPr id="8" name="Rectangle 7"/>
          <p:cNvSpPr/>
          <p:nvPr/>
        </p:nvSpPr>
        <p:spPr>
          <a:xfrm>
            <a:off x="3409025" y="6371355"/>
            <a:ext cx="5088216" cy="261610"/>
          </a:xfrm>
          <a:prstGeom prst="rect">
            <a:avLst/>
          </a:prstGeom>
        </p:spPr>
        <p:txBody>
          <a:bodyPr wrap="square" anchor="b">
            <a:spAutoFit/>
          </a:bodyPr>
          <a:lstStyle/>
          <a:p>
            <a:pPr algn="r"/>
            <a:r>
              <a:rPr lang="en-US" sz="1100" dirty="0">
                <a:solidFill>
                  <a:schemeClr val="accent2"/>
                </a:solidFill>
              </a:rPr>
              <a:t>Shaping Your Child’s Worldview Through Modeling, Teaching, and Ministering </a:t>
            </a:r>
          </a:p>
        </p:txBody>
      </p:sp>
      <p:sp>
        <p:nvSpPr>
          <p:cNvPr id="10" name="TextBox 9">
            <a:extLst>
              <a:ext uri="{FF2B5EF4-FFF2-40B4-BE49-F238E27FC236}">
                <a16:creationId xmlns:a16="http://schemas.microsoft.com/office/drawing/2014/main" id="{0E0CE529-1C45-F548-AE8A-BB4457328103}"/>
              </a:ext>
            </a:extLst>
          </p:cNvPr>
          <p:cNvSpPr txBox="1"/>
          <p:nvPr/>
        </p:nvSpPr>
        <p:spPr>
          <a:xfrm>
            <a:off x="560070" y="317323"/>
            <a:ext cx="8042392" cy="584775"/>
          </a:xfrm>
          <a:prstGeom prst="rect">
            <a:avLst/>
          </a:prstGeom>
          <a:noFill/>
        </p:spPr>
        <p:txBody>
          <a:bodyPr wrap="square" rtlCol="0">
            <a:spAutoFit/>
          </a:bodyPr>
          <a:lstStyle/>
          <a:p>
            <a:r>
              <a:rPr lang="en-US" sz="3200" b="1" dirty="0">
                <a:solidFill>
                  <a:schemeClr val="bg1"/>
                </a:solidFill>
                <a:latin typeface="Avenir Next Condensed" panose="020B0506020202020204" pitchFamily="34" charset="0"/>
              </a:rPr>
              <a:t>The Effects of Modeling, Teaching, &amp; Ministering</a:t>
            </a:r>
          </a:p>
        </p:txBody>
      </p:sp>
      <p:sp>
        <p:nvSpPr>
          <p:cNvPr id="11" name="TextBox 10">
            <a:extLst>
              <a:ext uri="{FF2B5EF4-FFF2-40B4-BE49-F238E27FC236}">
                <a16:creationId xmlns:a16="http://schemas.microsoft.com/office/drawing/2014/main" id="{A321DCA3-A769-C049-BA95-5D4CF043B697}"/>
              </a:ext>
            </a:extLst>
          </p:cNvPr>
          <p:cNvSpPr txBox="1"/>
          <p:nvPr/>
        </p:nvSpPr>
        <p:spPr>
          <a:xfrm>
            <a:off x="846343" y="1074509"/>
            <a:ext cx="7451314" cy="4708981"/>
          </a:xfrm>
          <a:prstGeom prst="rect">
            <a:avLst/>
          </a:prstGeom>
          <a:noFill/>
        </p:spPr>
        <p:txBody>
          <a:bodyPr wrap="square" rtlCol="0">
            <a:spAutoFit/>
          </a:bodyPr>
          <a:lstStyle/>
          <a:p>
            <a:r>
              <a:rPr lang="en-US" sz="2000" dirty="0"/>
              <a:t>Through her modeling, ministering, teaching, and love, Susanna Wesley raised up her children to be strong in their faith. The impact she had on them as children continued to thrive within them as they grew into adults and long afterward. This impact even extended to greater Christianity at large through the contributions of her sons Charles and John Wesley especially. </a:t>
            </a:r>
          </a:p>
          <a:p>
            <a:endParaRPr lang="en-US" sz="2000" dirty="0"/>
          </a:p>
          <a:p>
            <a:r>
              <a:rPr lang="en-US" sz="2000" dirty="0"/>
              <a:t>The influence parents have on their children can be beyond belief. </a:t>
            </a:r>
          </a:p>
          <a:p>
            <a:r>
              <a:rPr lang="en-US" sz="2000" dirty="0"/>
              <a:t>By starting them on a trajectory pointed towards Jesus, parents </a:t>
            </a:r>
          </a:p>
          <a:p>
            <a:r>
              <a:rPr lang="en-US" sz="2000" dirty="0"/>
              <a:t>set their children up to maintain a Biblical worldview and close relationship with their Savior for the rest of their lives. This is what it means to leave a legacy of faith. </a:t>
            </a:r>
          </a:p>
          <a:p>
            <a:endParaRPr lang="en-US" sz="2000" dirty="0"/>
          </a:p>
          <a:p>
            <a:pPr algn="ctr"/>
            <a:r>
              <a:rPr lang="en-US" sz="2000" dirty="0"/>
              <a:t>“Train up a child in the way he should go, and when he is old </a:t>
            </a:r>
          </a:p>
          <a:p>
            <a:pPr algn="ctr"/>
            <a:r>
              <a:rPr lang="en-US" sz="2000" dirty="0"/>
              <a:t>he will not depart from it” (Proverbs 22:6).</a:t>
            </a:r>
          </a:p>
        </p:txBody>
      </p:sp>
    </p:spTree>
    <p:extLst>
      <p:ext uri="{BB962C8B-B14F-4D97-AF65-F5344CB8AC3E}">
        <p14:creationId xmlns:p14="http://schemas.microsoft.com/office/powerpoint/2010/main" val="36911777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0" y="0"/>
            <a:ext cx="9152410" cy="6858794"/>
          </a:xfrm>
          <a:prstGeom prst="rect">
            <a:avLst/>
          </a:prstGeom>
        </p:spPr>
      </p:pic>
      <p:sp>
        <p:nvSpPr>
          <p:cNvPr id="8" name="Rectangle 7"/>
          <p:cNvSpPr/>
          <p:nvPr/>
        </p:nvSpPr>
        <p:spPr>
          <a:xfrm>
            <a:off x="361236" y="311972"/>
            <a:ext cx="7152022" cy="646331"/>
          </a:xfrm>
          <a:prstGeom prst="rect">
            <a:avLst/>
          </a:prstGeom>
        </p:spPr>
        <p:txBody>
          <a:bodyPr wrap="square" anchor="b">
            <a:spAutoFit/>
          </a:bodyPr>
          <a:lstStyle/>
          <a:p>
            <a:pPr algn="ctr"/>
            <a:r>
              <a:rPr lang="en-US" sz="3600" b="1" dirty="0">
                <a:solidFill>
                  <a:schemeClr val="accent6">
                    <a:lumMod val="75000"/>
                  </a:schemeClr>
                </a:solidFill>
              </a:rPr>
              <a:t>Group Discussion</a:t>
            </a:r>
          </a:p>
        </p:txBody>
      </p:sp>
      <p:sp>
        <p:nvSpPr>
          <p:cNvPr id="10" name="TextBox 9">
            <a:extLst>
              <a:ext uri="{FF2B5EF4-FFF2-40B4-BE49-F238E27FC236}">
                <a16:creationId xmlns:a16="http://schemas.microsoft.com/office/drawing/2014/main" id="{0E0CE529-1C45-F548-AE8A-BB4457328103}"/>
              </a:ext>
            </a:extLst>
          </p:cNvPr>
          <p:cNvSpPr txBox="1"/>
          <p:nvPr/>
        </p:nvSpPr>
        <p:spPr>
          <a:xfrm>
            <a:off x="417251" y="1074509"/>
            <a:ext cx="7039992" cy="4708981"/>
          </a:xfrm>
          <a:prstGeom prst="rect">
            <a:avLst/>
          </a:prstGeom>
          <a:noFill/>
        </p:spPr>
        <p:txBody>
          <a:bodyPr wrap="square" rtlCol="0" anchor="t" anchorCtr="0">
            <a:spAutoFit/>
          </a:bodyPr>
          <a:lstStyle/>
          <a:p>
            <a:r>
              <a:rPr lang="en-US" sz="2000" b="1" dirty="0">
                <a:solidFill>
                  <a:schemeClr val="bg1"/>
                </a:solidFill>
              </a:rPr>
              <a:t>Independently, with your spouse or in small groups, discuss and pray about the following:</a:t>
            </a:r>
          </a:p>
          <a:p>
            <a:endParaRPr lang="en-US" sz="2000" dirty="0">
              <a:solidFill>
                <a:schemeClr val="bg1"/>
              </a:solidFill>
            </a:endParaRPr>
          </a:p>
          <a:p>
            <a:pPr marL="457200" lvl="0" indent="-457200">
              <a:buFont typeface="+mj-lt"/>
              <a:buAutoNum type="arabicPeriod"/>
            </a:pPr>
            <a:r>
              <a:rPr lang="en-US" sz="2000" dirty="0">
                <a:solidFill>
                  <a:schemeClr val="bg1"/>
                </a:solidFill>
              </a:rPr>
              <a:t>Discuss what it means to shape the worldview of your child through modeling, teaching and ministering.</a:t>
            </a:r>
          </a:p>
          <a:p>
            <a:pPr marL="457200" lvl="0" indent="-457200">
              <a:buFont typeface="+mj-lt"/>
              <a:buAutoNum type="arabicPeriod"/>
            </a:pPr>
            <a:endParaRPr lang="en-US" sz="2000" dirty="0">
              <a:solidFill>
                <a:schemeClr val="bg1"/>
              </a:solidFill>
            </a:endParaRPr>
          </a:p>
          <a:p>
            <a:pPr marL="457200" lvl="0" indent="-457200">
              <a:buFont typeface="+mj-lt"/>
              <a:buAutoNum type="arabicPeriod"/>
            </a:pPr>
            <a:r>
              <a:rPr lang="en-US" sz="2000" dirty="0">
                <a:solidFill>
                  <a:schemeClr val="bg1"/>
                </a:solidFill>
              </a:rPr>
              <a:t>Think about how your actions, direct education, and experiences you plan will educate and impact the lives and worldview of your children. What are ways you can be more intentional about transferring your beliefs to your children? </a:t>
            </a:r>
          </a:p>
          <a:p>
            <a:pPr marL="457200" lvl="0" indent="-457200">
              <a:buFont typeface="+mj-lt"/>
              <a:buAutoNum type="arabicPeriod"/>
            </a:pPr>
            <a:endParaRPr lang="en-US" sz="2000" dirty="0">
              <a:solidFill>
                <a:schemeClr val="bg1"/>
              </a:solidFill>
            </a:endParaRPr>
          </a:p>
          <a:p>
            <a:pPr marL="457200" lvl="0" indent="-457200">
              <a:buFont typeface="+mj-lt"/>
              <a:buAutoNum type="arabicPeriod"/>
            </a:pPr>
            <a:r>
              <a:rPr lang="en-US" sz="2000" dirty="0">
                <a:solidFill>
                  <a:schemeClr val="bg1"/>
                </a:solidFill>
              </a:rPr>
              <a:t>What are two ministry outreach projects you can get your family involved with to put into practice the Christian values that are important to your family? Add those to your calendar today!</a:t>
            </a:r>
          </a:p>
        </p:txBody>
      </p:sp>
      <p:sp>
        <p:nvSpPr>
          <p:cNvPr id="9" name="TextBox 8">
            <a:extLst>
              <a:ext uri="{FF2B5EF4-FFF2-40B4-BE49-F238E27FC236}">
                <a16:creationId xmlns:a16="http://schemas.microsoft.com/office/drawing/2014/main" id="{EBCFF5B9-EBDC-30C5-532C-10FB0976C74C}"/>
              </a:ext>
            </a:extLst>
          </p:cNvPr>
          <p:cNvSpPr txBox="1"/>
          <p:nvPr/>
        </p:nvSpPr>
        <p:spPr>
          <a:xfrm>
            <a:off x="3027285" y="6384809"/>
            <a:ext cx="4718482" cy="261610"/>
          </a:xfrm>
          <a:prstGeom prst="rect">
            <a:avLst/>
          </a:prstGeom>
          <a:noFill/>
        </p:spPr>
        <p:txBody>
          <a:bodyPr wrap="square">
            <a:spAutoFit/>
          </a:bodyPr>
          <a:lstStyle/>
          <a:p>
            <a:pPr algn="r"/>
            <a:r>
              <a:rPr lang="en-US" sz="1100" dirty="0">
                <a:solidFill>
                  <a:schemeClr val="accent2"/>
                </a:solidFill>
              </a:rPr>
              <a:t>Shaping Your Child’s Worldview Through Modeling, Teaching, and Ministering </a:t>
            </a:r>
          </a:p>
        </p:txBody>
      </p:sp>
    </p:spTree>
    <p:extLst>
      <p:ext uri="{BB962C8B-B14F-4D97-AF65-F5344CB8AC3E}">
        <p14:creationId xmlns:p14="http://schemas.microsoft.com/office/powerpoint/2010/main" val="11644199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8410" y="0"/>
            <a:ext cx="9152410" cy="6858794"/>
          </a:xfrm>
          <a:prstGeom prst="rect">
            <a:avLst/>
          </a:prstGeom>
        </p:spPr>
      </p:pic>
      <p:sp>
        <p:nvSpPr>
          <p:cNvPr id="8" name="Rectangle 7"/>
          <p:cNvSpPr/>
          <p:nvPr/>
        </p:nvSpPr>
        <p:spPr>
          <a:xfrm>
            <a:off x="3409025" y="6371355"/>
            <a:ext cx="5088216" cy="261610"/>
          </a:xfrm>
          <a:prstGeom prst="rect">
            <a:avLst/>
          </a:prstGeom>
        </p:spPr>
        <p:txBody>
          <a:bodyPr wrap="square" anchor="b">
            <a:spAutoFit/>
          </a:bodyPr>
          <a:lstStyle/>
          <a:p>
            <a:pPr algn="r"/>
            <a:r>
              <a:rPr lang="en-US" sz="1100" dirty="0">
                <a:solidFill>
                  <a:schemeClr val="accent2"/>
                </a:solidFill>
              </a:rPr>
              <a:t>Shaping Your Child’s Worldview Through Modeling, Teaching, and Ministering </a:t>
            </a:r>
          </a:p>
        </p:txBody>
      </p:sp>
      <p:sp>
        <p:nvSpPr>
          <p:cNvPr id="10" name="TextBox 9">
            <a:extLst>
              <a:ext uri="{FF2B5EF4-FFF2-40B4-BE49-F238E27FC236}">
                <a16:creationId xmlns:a16="http://schemas.microsoft.com/office/drawing/2014/main" id="{0E0CE529-1C45-F548-AE8A-BB4457328103}"/>
              </a:ext>
            </a:extLst>
          </p:cNvPr>
          <p:cNvSpPr txBox="1"/>
          <p:nvPr/>
        </p:nvSpPr>
        <p:spPr>
          <a:xfrm>
            <a:off x="560070" y="317323"/>
            <a:ext cx="6750122" cy="646331"/>
          </a:xfrm>
          <a:prstGeom prst="rect">
            <a:avLst/>
          </a:prstGeom>
          <a:noFill/>
        </p:spPr>
        <p:txBody>
          <a:bodyPr wrap="square" rtlCol="0">
            <a:spAutoFit/>
          </a:bodyPr>
          <a:lstStyle/>
          <a:p>
            <a:r>
              <a:rPr lang="en-US" sz="3600" b="1" dirty="0">
                <a:solidFill>
                  <a:schemeClr val="bg1"/>
                </a:solidFill>
                <a:latin typeface="Avenir Next Condensed" panose="020B0506020202020204" pitchFamily="34" charset="0"/>
              </a:rPr>
              <a:t>References</a:t>
            </a:r>
            <a:endParaRPr lang="en-US" sz="1400" b="1" dirty="0">
              <a:solidFill>
                <a:schemeClr val="bg1"/>
              </a:solidFill>
              <a:latin typeface="Avenir Next Condensed" panose="020B0506020202020204" pitchFamily="34" charset="0"/>
            </a:endParaRPr>
          </a:p>
        </p:txBody>
      </p:sp>
      <p:sp>
        <p:nvSpPr>
          <p:cNvPr id="11" name="TextBox 10">
            <a:extLst>
              <a:ext uri="{FF2B5EF4-FFF2-40B4-BE49-F238E27FC236}">
                <a16:creationId xmlns:a16="http://schemas.microsoft.com/office/drawing/2014/main" id="{A321DCA3-A769-C049-BA95-5D4CF043B697}"/>
              </a:ext>
            </a:extLst>
          </p:cNvPr>
          <p:cNvSpPr txBox="1"/>
          <p:nvPr/>
        </p:nvSpPr>
        <p:spPr>
          <a:xfrm>
            <a:off x="560070" y="1523684"/>
            <a:ext cx="8006881" cy="3323987"/>
          </a:xfrm>
          <a:prstGeom prst="rect">
            <a:avLst/>
          </a:prstGeom>
          <a:noFill/>
        </p:spPr>
        <p:txBody>
          <a:bodyPr wrap="square" rtlCol="0">
            <a:spAutoFit/>
          </a:bodyPr>
          <a:lstStyle/>
          <a:p>
            <a:r>
              <a:rPr lang="en-US" sz="1400" dirty="0"/>
              <a:t>1. All Scripture is taken from the NKJV</a:t>
            </a:r>
          </a:p>
          <a:p>
            <a:r>
              <a:rPr lang="en-US" sz="1400" dirty="0"/>
              <a:t>2. Ellen White, </a:t>
            </a:r>
            <a:r>
              <a:rPr lang="en-US" sz="1400" i="1" dirty="0"/>
              <a:t>Child Guidance. </a:t>
            </a:r>
            <a:r>
              <a:rPr lang="en-US" sz="1400" dirty="0"/>
              <a:t>(Silver Spring, MD: Review and Herald, 2002), 215.</a:t>
            </a:r>
          </a:p>
          <a:p>
            <a:r>
              <a:rPr lang="en-US" sz="1400" dirty="0"/>
              <a:t>3. S. Joseph Kidder &amp; Katelyn Campbell Weakley, “Shaping Your Child’s Worldview Through a Loving</a:t>
            </a:r>
          </a:p>
          <a:p>
            <a:r>
              <a:rPr lang="en-US" sz="1400" dirty="0"/>
              <a:t>     Relationship,” in </a:t>
            </a:r>
            <a:r>
              <a:rPr lang="en-US" sz="1400" i="1" dirty="0"/>
              <a:t>I Will Go with my Family: Family Resilience</a:t>
            </a:r>
            <a:r>
              <a:rPr lang="en-US" sz="1400" dirty="0"/>
              <a:t>, (Silver Spring, MD: Review and Herald, 2021),</a:t>
            </a:r>
          </a:p>
          <a:p>
            <a:r>
              <a:rPr lang="en-US" sz="1400" dirty="0"/>
              <a:t>     116-123.</a:t>
            </a:r>
          </a:p>
          <a:p>
            <a:r>
              <a:rPr lang="en-US" sz="1400" dirty="0"/>
              <a:t> 4. For additional explanation of worldview, see James Sire, </a:t>
            </a:r>
            <a:r>
              <a:rPr lang="en-US" sz="1400" i="1" dirty="0"/>
              <a:t>The Universe Next Door </a:t>
            </a:r>
            <a:r>
              <a:rPr lang="en-US" sz="1400" dirty="0"/>
              <a:t>(Downers Grove, IL: </a:t>
            </a:r>
          </a:p>
          <a:p>
            <a:r>
              <a:rPr lang="en-US" sz="1400" dirty="0"/>
              <a:t>     InterVarsity Press, 1997); and George </a:t>
            </a:r>
            <a:r>
              <a:rPr lang="en-US" sz="1400" dirty="0" err="1"/>
              <a:t>Barna</a:t>
            </a:r>
            <a:r>
              <a:rPr lang="en-US" sz="1400" dirty="0"/>
              <a:t>, </a:t>
            </a:r>
            <a:r>
              <a:rPr lang="en-US" sz="1400" i="1" dirty="0"/>
              <a:t>Think Like Jesus</a:t>
            </a:r>
            <a:r>
              <a:rPr lang="en-US" sz="1400" dirty="0"/>
              <a:t> (Nashville, TN: Thomas Nelson , 2003); Kevin</a:t>
            </a:r>
          </a:p>
          <a:p>
            <a:r>
              <a:rPr lang="en-US" sz="1400" dirty="0"/>
              <a:t>     J. </a:t>
            </a:r>
            <a:r>
              <a:rPr lang="en-US" sz="1400" dirty="0" err="1"/>
              <a:t>VanHoozer</a:t>
            </a:r>
            <a:r>
              <a:rPr lang="en-US" sz="1400" dirty="0"/>
              <a:t>, “Being Biblical in a Pluralistic Age,” </a:t>
            </a:r>
            <a:r>
              <a:rPr lang="en-US" sz="1400" i="1" dirty="0"/>
              <a:t>Andrews University Seminary Studies</a:t>
            </a:r>
            <a:r>
              <a:rPr lang="en-US" sz="1400" dirty="0"/>
              <a:t> 57 no. 2, 2019.</a:t>
            </a:r>
          </a:p>
          <a:p>
            <a:r>
              <a:rPr lang="en-US" sz="1400" dirty="0"/>
              <a:t>5. Curtis Miller, “Helping Kids Keep the Faith,” </a:t>
            </a:r>
            <a:r>
              <a:rPr lang="en-US" sz="1400" i="1" dirty="0"/>
              <a:t>Fuller Youth Institute</a:t>
            </a:r>
            <a:r>
              <a:rPr lang="en-US" sz="1400" dirty="0"/>
              <a:t>, Dec. 15, 2013.</a:t>
            </a:r>
          </a:p>
          <a:p>
            <a:r>
              <a:rPr lang="en-US" sz="1400" dirty="0"/>
              <a:t>     https://</a:t>
            </a:r>
            <a:r>
              <a:rPr lang="en-US" sz="1400" dirty="0" err="1"/>
              <a:t>fulleryouthinstitute.org</a:t>
            </a:r>
            <a:r>
              <a:rPr lang="en-US" sz="1400" dirty="0"/>
              <a:t>/blog/helping-kids-keep-the-faith. </a:t>
            </a:r>
          </a:p>
          <a:p>
            <a:r>
              <a:rPr lang="en-US" sz="1400" dirty="0"/>
              <a:t>6. For more discussion on different types of teaching—nonverbal, situational, and planned teaching—see</a:t>
            </a:r>
          </a:p>
          <a:p>
            <a:r>
              <a:rPr lang="en-US" sz="1400" dirty="0"/>
              <a:t>    Dorothy </a:t>
            </a:r>
            <a:r>
              <a:rPr lang="en-US" sz="1400" dirty="0" err="1"/>
              <a:t>Bertolet</a:t>
            </a:r>
            <a:r>
              <a:rPr lang="en-US" sz="1400" dirty="0"/>
              <a:t> Fritz, </a:t>
            </a:r>
            <a:r>
              <a:rPr lang="en-US" sz="1400" i="1" dirty="0"/>
              <a:t>The Child and the Christian Faith</a:t>
            </a:r>
            <a:r>
              <a:rPr lang="en-US" sz="1400" dirty="0"/>
              <a:t> (Richmond, VA: CLC Press, 1964), 61-97</a:t>
            </a:r>
          </a:p>
          <a:p>
            <a:r>
              <a:rPr lang="en-US" sz="1400" dirty="0"/>
              <a:t>7. See also Debbie Rivera, “The Shema,” </a:t>
            </a:r>
            <a:r>
              <a:rPr lang="en-US" sz="1400" i="1" dirty="0"/>
              <a:t>Adventist Review. </a:t>
            </a:r>
            <a:r>
              <a:rPr lang="en-US" sz="1400" dirty="0"/>
              <a:t>September 13, 2010.</a:t>
            </a:r>
          </a:p>
          <a:p>
            <a:r>
              <a:rPr lang="en-US" sz="1400" dirty="0"/>
              <a:t>    </a:t>
            </a:r>
            <a:r>
              <a:rPr lang="en-US" sz="1400" i="1" dirty="0"/>
              <a:t>https</a:t>
            </a:r>
            <a:r>
              <a:rPr lang="en-US" sz="1400" dirty="0"/>
              <a:t>://</a:t>
            </a:r>
            <a:r>
              <a:rPr lang="en-US" sz="1400" dirty="0" err="1"/>
              <a:t>www.adventistreview.org</a:t>
            </a:r>
            <a:r>
              <a:rPr lang="en-US" sz="1400" dirty="0"/>
              <a:t>/2010-1530-26.</a:t>
            </a:r>
          </a:p>
          <a:p>
            <a:r>
              <a:rPr lang="en-US" sz="1400" dirty="0"/>
              <a:t>8. As told to us by Thomas Rasmussen, March 28, 2019.</a:t>
            </a:r>
          </a:p>
        </p:txBody>
      </p:sp>
    </p:spTree>
    <p:extLst>
      <p:ext uri="{BB962C8B-B14F-4D97-AF65-F5344CB8AC3E}">
        <p14:creationId xmlns:p14="http://schemas.microsoft.com/office/powerpoint/2010/main" val="21834773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0" y="-794"/>
            <a:ext cx="9152410" cy="6858794"/>
          </a:xfrm>
          <a:prstGeom prst="rect">
            <a:avLst/>
          </a:prstGeom>
        </p:spPr>
      </p:pic>
      <p:sp>
        <p:nvSpPr>
          <p:cNvPr id="8" name="Rectangle 7"/>
          <p:cNvSpPr/>
          <p:nvPr/>
        </p:nvSpPr>
        <p:spPr>
          <a:xfrm>
            <a:off x="3409025" y="6371355"/>
            <a:ext cx="5088216" cy="261610"/>
          </a:xfrm>
          <a:prstGeom prst="rect">
            <a:avLst/>
          </a:prstGeom>
        </p:spPr>
        <p:txBody>
          <a:bodyPr wrap="square" anchor="b">
            <a:spAutoFit/>
          </a:bodyPr>
          <a:lstStyle/>
          <a:p>
            <a:pPr algn="r"/>
            <a:r>
              <a:rPr lang="en-US" sz="1100" dirty="0">
                <a:solidFill>
                  <a:schemeClr val="accent2"/>
                </a:solidFill>
              </a:rPr>
              <a:t>Shaping Your Child’s Worldview Through Modeling, Teaching, and Ministering </a:t>
            </a:r>
          </a:p>
        </p:txBody>
      </p:sp>
      <p:sp>
        <p:nvSpPr>
          <p:cNvPr id="10" name="TextBox 9">
            <a:extLst>
              <a:ext uri="{FF2B5EF4-FFF2-40B4-BE49-F238E27FC236}">
                <a16:creationId xmlns:a16="http://schemas.microsoft.com/office/drawing/2014/main" id="{0E0CE529-1C45-F548-AE8A-BB4457328103}"/>
              </a:ext>
            </a:extLst>
          </p:cNvPr>
          <p:cNvSpPr txBox="1"/>
          <p:nvPr/>
        </p:nvSpPr>
        <p:spPr>
          <a:xfrm>
            <a:off x="560070" y="317323"/>
            <a:ext cx="6750122" cy="646331"/>
          </a:xfrm>
          <a:prstGeom prst="rect">
            <a:avLst/>
          </a:prstGeom>
          <a:noFill/>
        </p:spPr>
        <p:txBody>
          <a:bodyPr wrap="square" rtlCol="0">
            <a:spAutoFit/>
          </a:bodyPr>
          <a:lstStyle/>
          <a:p>
            <a:r>
              <a:rPr lang="en-US" sz="3600" b="1" dirty="0">
                <a:solidFill>
                  <a:schemeClr val="bg1"/>
                </a:solidFill>
                <a:latin typeface="Avenir Next Condensed" panose="020B0506020202020204" pitchFamily="34" charset="0"/>
              </a:rPr>
              <a:t>References</a:t>
            </a:r>
            <a:endParaRPr lang="en-US" sz="1400" b="1" dirty="0">
              <a:solidFill>
                <a:schemeClr val="bg1"/>
              </a:solidFill>
              <a:latin typeface="Avenir Next Condensed" panose="020B0506020202020204" pitchFamily="34" charset="0"/>
            </a:endParaRPr>
          </a:p>
        </p:txBody>
      </p:sp>
      <p:sp>
        <p:nvSpPr>
          <p:cNvPr id="11" name="TextBox 10">
            <a:extLst>
              <a:ext uri="{FF2B5EF4-FFF2-40B4-BE49-F238E27FC236}">
                <a16:creationId xmlns:a16="http://schemas.microsoft.com/office/drawing/2014/main" id="{A321DCA3-A769-C049-BA95-5D4CF043B697}"/>
              </a:ext>
            </a:extLst>
          </p:cNvPr>
          <p:cNvSpPr txBox="1"/>
          <p:nvPr/>
        </p:nvSpPr>
        <p:spPr>
          <a:xfrm>
            <a:off x="560070" y="1519286"/>
            <a:ext cx="8006881" cy="4401205"/>
          </a:xfrm>
          <a:prstGeom prst="rect">
            <a:avLst/>
          </a:prstGeom>
          <a:noFill/>
        </p:spPr>
        <p:txBody>
          <a:bodyPr wrap="square" rtlCol="0">
            <a:spAutoFit/>
          </a:bodyPr>
          <a:lstStyle/>
          <a:p>
            <a:r>
              <a:rPr lang="en-US" sz="1400" dirty="0"/>
              <a:t>9. A few examples and discussions can be found at the following sites: Elizabeth Hopper, “Can Helping</a:t>
            </a:r>
          </a:p>
          <a:p>
            <a:r>
              <a:rPr lang="en-US" sz="1400" dirty="0"/>
              <a:t>    Others Help You Find Meaning in Life?” February 16, 2016. 								 </a:t>
            </a:r>
            <a:r>
              <a:rPr lang="en-US" sz="1400" dirty="0">
                <a:hlinkClick r:id="rId3"/>
              </a:rPr>
              <a:t>https://greatergood.berkeley.edu/article/item/can_helping_others_help_you_find_meaning_in_life/success</a:t>
            </a:r>
            <a:endParaRPr lang="en-US" sz="1400" dirty="0"/>
          </a:p>
          <a:p>
            <a:r>
              <a:rPr lang="en-US" sz="1400" dirty="0"/>
              <a:t>     “7 Scientific Benefits of Helping Others,” Mental Floss, accessed Dec. 16, 2021.</a:t>
            </a:r>
          </a:p>
          <a:p>
            <a:r>
              <a:rPr lang="en-US" sz="1400" dirty="0"/>
              <a:t>     </a:t>
            </a:r>
            <a:r>
              <a:rPr lang="en-US" sz="1400" u="sng" dirty="0">
                <a:hlinkClick r:id="rId4"/>
              </a:rPr>
              <a:t>http://mentalfloss.com/article/71964/7-scientific-benefits-helping-others</a:t>
            </a:r>
            <a:r>
              <a:rPr lang="en-US" sz="1400" dirty="0"/>
              <a:t>; Adam </a:t>
            </a:r>
            <a:r>
              <a:rPr lang="en-US" sz="1400" dirty="0" err="1"/>
              <a:t>Lupu</a:t>
            </a:r>
            <a:r>
              <a:rPr lang="en-US" sz="1400" dirty="0"/>
              <a:t>, “How Do People</a:t>
            </a:r>
          </a:p>
          <a:p>
            <a:r>
              <a:rPr lang="en-US" sz="1400" dirty="0"/>
              <a:t>     Learn Most Effectively,” November 20, 2017. </a:t>
            </a:r>
            <a:r>
              <a:rPr lang="en-US" sz="1400" dirty="0">
                <a:hlinkClick r:id="rId5"/>
              </a:rPr>
              <a:t>https://www.forbes.com/sites/quora/2017/11/20/how-do</a:t>
            </a:r>
            <a:endParaRPr lang="en-US" sz="1400" dirty="0"/>
          </a:p>
          <a:p>
            <a:r>
              <a:rPr lang="en-US" sz="1400" dirty="0"/>
              <a:t>    -people-learn-most-effectively/#1b8753d01f05; Kimberly Yam, “10 Facts That Prove Helping Others is a</a:t>
            </a:r>
          </a:p>
          <a:p>
            <a:r>
              <a:rPr lang="en-US" sz="1400" dirty="0"/>
              <a:t>     Key to Achieving Happiness,” accessed Dec. 16, 2021, </a:t>
            </a:r>
            <a:r>
              <a:rPr lang="en-US" sz="1400" dirty="0">
                <a:hlinkClick r:id="rId6"/>
              </a:rPr>
              <a:t>https://www.huffpost.com/entry/international-day</a:t>
            </a:r>
            <a:endParaRPr lang="en-US" sz="1400" dirty="0"/>
          </a:p>
          <a:p>
            <a:r>
              <a:rPr lang="en-US" sz="1400" dirty="0"/>
              <a:t>    -of-happiness-helping_n_6905446.</a:t>
            </a:r>
          </a:p>
          <a:p>
            <a:r>
              <a:rPr lang="en-US" sz="1400" dirty="0"/>
              <a:t>10. Ellen White, </a:t>
            </a:r>
            <a:r>
              <a:rPr lang="en-US" sz="1400" i="1" dirty="0"/>
              <a:t>Christian Service</a:t>
            </a:r>
            <a:r>
              <a:rPr lang="en-US" sz="1400" dirty="0"/>
              <a:t> (Silver Spring, MD: Review and Herald, 1999), 96. </a:t>
            </a:r>
          </a:p>
          <a:p>
            <a:r>
              <a:rPr lang="en-US" sz="1400" dirty="0"/>
              <a:t>11. Ellen White, </a:t>
            </a:r>
            <a:r>
              <a:rPr lang="en-US" sz="1400" i="1" dirty="0"/>
              <a:t>Testimonies, vol. 6</a:t>
            </a:r>
            <a:r>
              <a:rPr lang="en-US" sz="1400" dirty="0"/>
              <a:t>, (Nampa, ID: Pacific Press Publishing Association, 2002), 429.</a:t>
            </a:r>
          </a:p>
          <a:p>
            <a:r>
              <a:rPr lang="en-US" sz="1400" dirty="0"/>
              <a:t>12. Cheri Fuller, </a:t>
            </a:r>
            <a:r>
              <a:rPr lang="en-US" sz="1400" i="1" dirty="0"/>
              <a:t>Opening Your Childs Spiritual Windows: Ideas to Nurture Your Childs Relationship with God</a:t>
            </a:r>
            <a:r>
              <a:rPr lang="en-US" sz="1400" dirty="0"/>
              <a:t>   </a:t>
            </a:r>
          </a:p>
          <a:p>
            <a:r>
              <a:rPr lang="en-US" sz="1400" dirty="0"/>
              <a:t>     (Grand Rapids, MI: Zondervan, 2001), 209.</a:t>
            </a:r>
          </a:p>
          <a:p>
            <a:r>
              <a:rPr lang="en-US" sz="1400" dirty="0"/>
              <a:t>13. Ellen White, </a:t>
            </a:r>
            <a:r>
              <a:rPr lang="en-US" sz="1400" i="1" dirty="0"/>
              <a:t>Child Guidance,</a:t>
            </a:r>
            <a:r>
              <a:rPr lang="en-US" sz="1400" dirty="0"/>
              <a:t> 218.</a:t>
            </a:r>
          </a:p>
          <a:p>
            <a:r>
              <a:rPr lang="en-US" sz="1400" dirty="0"/>
              <a:t>14. Craig Hill, </a:t>
            </a:r>
            <a:r>
              <a:rPr lang="en-US" sz="1400" i="1" dirty="0"/>
              <a:t>Bar Barakah </a:t>
            </a:r>
            <a:r>
              <a:rPr lang="en-US" sz="1400" dirty="0"/>
              <a:t>(Littleton, CO: Family Foundational Int., 1998), 8. </a:t>
            </a:r>
          </a:p>
          <a:p>
            <a:r>
              <a:rPr lang="en-US" sz="1400" dirty="0"/>
              <a:t>15. See Diane Severance, “Susanna Wesley: Christian Mother,” </a:t>
            </a:r>
            <a:r>
              <a:rPr lang="en-US" sz="1400" dirty="0" err="1"/>
              <a:t>Christianity.com</a:t>
            </a:r>
            <a:r>
              <a:rPr lang="en-US" sz="1400" dirty="0"/>
              <a:t>, May 3, 2010, </a:t>
            </a:r>
            <a:r>
              <a:rPr lang="en-US" sz="1400" u="sng" dirty="0">
                <a:hlinkClick r:id="rId7"/>
              </a:rPr>
              <a:t>https://www.christianity.com/church/church-history/timeline/1701-1800/susanna-wesley-christian-mother-11630240.html</a:t>
            </a:r>
            <a:r>
              <a:rPr lang="en-US" sz="1400" dirty="0"/>
              <a:t>; Jackie Green and Lauren Green-McAfee, “The Praying Example of Susanna Wesley,” </a:t>
            </a:r>
            <a:r>
              <a:rPr lang="en-US" sz="1400" dirty="0" err="1"/>
              <a:t>Faithgateway</a:t>
            </a:r>
            <a:r>
              <a:rPr lang="en-US" sz="1400" dirty="0"/>
              <a:t>, June 5, 2018, </a:t>
            </a:r>
            <a:r>
              <a:rPr lang="en-US" sz="1400" u="sng" dirty="0">
                <a:hlinkClick r:id="rId8"/>
              </a:rPr>
              <a:t>https://www.faithgateway.com/praying-example-susanna-wesley/#.XJu_QyhKhPY</a:t>
            </a:r>
            <a:r>
              <a:rPr lang="en-US" sz="1400" dirty="0"/>
              <a:t>.</a:t>
            </a:r>
          </a:p>
        </p:txBody>
      </p:sp>
    </p:spTree>
    <p:extLst>
      <p:ext uri="{BB962C8B-B14F-4D97-AF65-F5344CB8AC3E}">
        <p14:creationId xmlns:p14="http://schemas.microsoft.com/office/powerpoint/2010/main" val="17147465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4205" y="-397"/>
            <a:ext cx="9152410" cy="6858794"/>
          </a:xfrm>
          <a:prstGeom prst="rect">
            <a:avLst/>
          </a:prstGeom>
        </p:spPr>
      </p:pic>
    </p:spTree>
    <p:extLst>
      <p:ext uri="{BB962C8B-B14F-4D97-AF65-F5344CB8AC3E}">
        <p14:creationId xmlns:p14="http://schemas.microsoft.com/office/powerpoint/2010/main" val="1985433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8410" y="0"/>
            <a:ext cx="9152410" cy="6858794"/>
          </a:xfrm>
          <a:prstGeom prst="rect">
            <a:avLst/>
          </a:prstGeom>
        </p:spPr>
      </p:pic>
      <p:sp>
        <p:nvSpPr>
          <p:cNvPr id="8" name="Rectangle 7"/>
          <p:cNvSpPr/>
          <p:nvPr/>
        </p:nvSpPr>
        <p:spPr>
          <a:xfrm>
            <a:off x="3409025" y="6371355"/>
            <a:ext cx="5088216" cy="261610"/>
          </a:xfrm>
          <a:prstGeom prst="rect">
            <a:avLst/>
          </a:prstGeom>
        </p:spPr>
        <p:txBody>
          <a:bodyPr wrap="square" anchor="b">
            <a:spAutoFit/>
          </a:bodyPr>
          <a:lstStyle/>
          <a:p>
            <a:pPr algn="r"/>
            <a:r>
              <a:rPr lang="en-US" sz="1100" dirty="0">
                <a:solidFill>
                  <a:schemeClr val="accent2"/>
                </a:solidFill>
              </a:rPr>
              <a:t>Shaping Your Child’s Worldview Through Modeling, Teaching, and Ministering </a:t>
            </a:r>
          </a:p>
        </p:txBody>
      </p:sp>
      <p:sp>
        <p:nvSpPr>
          <p:cNvPr id="10" name="TextBox 9">
            <a:extLst>
              <a:ext uri="{FF2B5EF4-FFF2-40B4-BE49-F238E27FC236}">
                <a16:creationId xmlns:a16="http://schemas.microsoft.com/office/drawing/2014/main" id="{0E0CE529-1C45-F548-AE8A-BB4457328103}"/>
              </a:ext>
            </a:extLst>
          </p:cNvPr>
          <p:cNvSpPr txBox="1"/>
          <p:nvPr/>
        </p:nvSpPr>
        <p:spPr>
          <a:xfrm>
            <a:off x="560070" y="317323"/>
            <a:ext cx="6750122" cy="646331"/>
          </a:xfrm>
          <a:prstGeom prst="rect">
            <a:avLst/>
          </a:prstGeom>
          <a:noFill/>
        </p:spPr>
        <p:txBody>
          <a:bodyPr wrap="square" rtlCol="0">
            <a:spAutoFit/>
          </a:bodyPr>
          <a:lstStyle/>
          <a:p>
            <a:r>
              <a:rPr lang="en-US" sz="3600" b="1" dirty="0">
                <a:solidFill>
                  <a:schemeClr val="bg1"/>
                </a:solidFill>
                <a:latin typeface="Avenir Next Condensed" panose="020B0506020202020204" pitchFamily="34" charset="0"/>
              </a:rPr>
              <a:t>Spirit of Prophecy</a:t>
            </a:r>
            <a:endParaRPr lang="en-US" sz="1400" b="1" dirty="0">
              <a:solidFill>
                <a:schemeClr val="bg1"/>
              </a:solidFill>
              <a:latin typeface="Avenir Next Condensed" panose="020B0506020202020204" pitchFamily="34" charset="0"/>
            </a:endParaRPr>
          </a:p>
        </p:txBody>
      </p:sp>
      <p:sp>
        <p:nvSpPr>
          <p:cNvPr id="11" name="TextBox 10">
            <a:extLst>
              <a:ext uri="{FF2B5EF4-FFF2-40B4-BE49-F238E27FC236}">
                <a16:creationId xmlns:a16="http://schemas.microsoft.com/office/drawing/2014/main" id="{A321DCA3-A769-C049-BA95-5D4CF043B697}"/>
              </a:ext>
            </a:extLst>
          </p:cNvPr>
          <p:cNvSpPr txBox="1"/>
          <p:nvPr/>
        </p:nvSpPr>
        <p:spPr>
          <a:xfrm>
            <a:off x="747463" y="1436545"/>
            <a:ext cx="7451314" cy="4708981"/>
          </a:xfrm>
          <a:prstGeom prst="rect">
            <a:avLst/>
          </a:prstGeom>
          <a:noFill/>
        </p:spPr>
        <p:txBody>
          <a:bodyPr wrap="square" rtlCol="0">
            <a:spAutoFit/>
          </a:bodyPr>
          <a:lstStyle/>
          <a:p>
            <a:pPr algn="ctr"/>
            <a:r>
              <a:rPr lang="en-US" sz="2400" i="1" dirty="0"/>
              <a:t>“In the family, fathers and mothers should ever present before their children the example they wish to be imitated. They should manifest one to the other a tender respect in word, and look, and action. They should make it manifest that the Holy Spirit is controlling them, by representing to their children the character of Jesus Christ. The powers of imitation are strong; and in childhood and youth, when this faculty is most active, a perfect pattern should be set before the young. Children should have confidence in their parents, and thus take in the lessons they would inculcate.” </a:t>
            </a:r>
          </a:p>
          <a:p>
            <a:pPr algn="ctr"/>
            <a:endParaRPr lang="en-US" dirty="0"/>
          </a:p>
          <a:p>
            <a:pPr algn="ctr"/>
            <a:r>
              <a:rPr lang="en-US" dirty="0"/>
              <a:t>Ellen White, </a:t>
            </a:r>
            <a:r>
              <a:rPr lang="en-US" i="1" dirty="0"/>
              <a:t>Child Guidance, </a:t>
            </a:r>
            <a:r>
              <a:rPr lang="en-US" dirty="0"/>
              <a:t>p. 215</a:t>
            </a:r>
          </a:p>
        </p:txBody>
      </p:sp>
    </p:spTree>
    <p:extLst>
      <p:ext uri="{BB962C8B-B14F-4D97-AF65-F5344CB8AC3E}">
        <p14:creationId xmlns:p14="http://schemas.microsoft.com/office/powerpoint/2010/main" val="3624092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0" y="20786"/>
            <a:ext cx="9152410" cy="6858794"/>
          </a:xfrm>
          <a:prstGeom prst="rect">
            <a:avLst/>
          </a:prstGeom>
        </p:spPr>
      </p:pic>
      <p:sp>
        <p:nvSpPr>
          <p:cNvPr id="8" name="Rectangle 7"/>
          <p:cNvSpPr/>
          <p:nvPr/>
        </p:nvSpPr>
        <p:spPr>
          <a:xfrm>
            <a:off x="3409025" y="6371355"/>
            <a:ext cx="5088216" cy="261610"/>
          </a:xfrm>
          <a:prstGeom prst="rect">
            <a:avLst/>
          </a:prstGeom>
        </p:spPr>
        <p:txBody>
          <a:bodyPr wrap="square" anchor="b">
            <a:spAutoFit/>
          </a:bodyPr>
          <a:lstStyle/>
          <a:p>
            <a:pPr algn="r"/>
            <a:r>
              <a:rPr lang="en-US" sz="1100" dirty="0">
                <a:solidFill>
                  <a:schemeClr val="accent2"/>
                </a:solidFill>
              </a:rPr>
              <a:t>Shaping Your Child’s Worldview Through Modeling, Teaching, and Ministering </a:t>
            </a:r>
          </a:p>
        </p:txBody>
      </p:sp>
      <p:sp>
        <p:nvSpPr>
          <p:cNvPr id="10" name="TextBox 9">
            <a:extLst>
              <a:ext uri="{FF2B5EF4-FFF2-40B4-BE49-F238E27FC236}">
                <a16:creationId xmlns:a16="http://schemas.microsoft.com/office/drawing/2014/main" id="{0E0CE529-1C45-F548-AE8A-BB4457328103}"/>
              </a:ext>
            </a:extLst>
          </p:cNvPr>
          <p:cNvSpPr txBox="1"/>
          <p:nvPr/>
        </p:nvSpPr>
        <p:spPr>
          <a:xfrm>
            <a:off x="560070" y="317323"/>
            <a:ext cx="8051270" cy="584775"/>
          </a:xfrm>
          <a:prstGeom prst="rect">
            <a:avLst/>
          </a:prstGeom>
          <a:noFill/>
        </p:spPr>
        <p:txBody>
          <a:bodyPr wrap="square" rtlCol="0">
            <a:spAutoFit/>
          </a:bodyPr>
          <a:lstStyle/>
          <a:p>
            <a:r>
              <a:rPr lang="en-US" sz="3200" b="1" dirty="0">
                <a:solidFill>
                  <a:schemeClr val="bg1"/>
                </a:solidFill>
              </a:rPr>
              <a:t>Introduction </a:t>
            </a:r>
          </a:p>
        </p:txBody>
      </p:sp>
      <p:sp>
        <p:nvSpPr>
          <p:cNvPr id="11" name="TextBox 10">
            <a:extLst>
              <a:ext uri="{FF2B5EF4-FFF2-40B4-BE49-F238E27FC236}">
                <a16:creationId xmlns:a16="http://schemas.microsoft.com/office/drawing/2014/main" id="{A321DCA3-A769-C049-BA95-5D4CF043B697}"/>
              </a:ext>
            </a:extLst>
          </p:cNvPr>
          <p:cNvSpPr txBox="1"/>
          <p:nvPr/>
        </p:nvSpPr>
        <p:spPr>
          <a:xfrm>
            <a:off x="860048" y="1197794"/>
            <a:ext cx="7451314" cy="5386090"/>
          </a:xfrm>
          <a:prstGeom prst="rect">
            <a:avLst/>
          </a:prstGeom>
          <a:noFill/>
        </p:spPr>
        <p:txBody>
          <a:bodyPr wrap="square" rtlCol="0">
            <a:spAutoFit/>
          </a:bodyPr>
          <a:lstStyle/>
          <a:p>
            <a:pPr algn="ctr">
              <a:buClr>
                <a:srgbClr val="E18F39"/>
              </a:buClr>
            </a:pPr>
            <a:r>
              <a:rPr lang="en-US" sz="2400" b="1" dirty="0"/>
              <a:t>A Threefold Path to Education:</a:t>
            </a:r>
          </a:p>
          <a:p>
            <a:pPr>
              <a:buClr>
                <a:srgbClr val="E18F39"/>
              </a:buClr>
            </a:pPr>
            <a:endParaRPr lang="en-US" sz="2000" dirty="0"/>
          </a:p>
          <a:p>
            <a:pPr marL="285750" indent="-285750">
              <a:buClr>
                <a:srgbClr val="E18F39"/>
              </a:buClr>
              <a:buFont typeface="Arial" panose="020B0604020202020204" pitchFamily="34" charset="0"/>
              <a:buChar char="•"/>
            </a:pPr>
            <a:r>
              <a:rPr lang="en-US" sz="2000" dirty="0"/>
              <a:t>The first and most pervasive avenue of education is modeling, which provides constant indirect teachings as your child watches and observes you. </a:t>
            </a:r>
          </a:p>
          <a:p>
            <a:pPr marL="285750" indent="-285750">
              <a:buClr>
                <a:srgbClr val="E18F39"/>
              </a:buClr>
              <a:buFont typeface="Arial" panose="020B0604020202020204" pitchFamily="34" charset="0"/>
              <a:buChar char="•"/>
            </a:pPr>
            <a:endParaRPr lang="en-US" sz="2000" dirty="0"/>
          </a:p>
          <a:p>
            <a:pPr marL="285750" indent="-285750">
              <a:buClr>
                <a:srgbClr val="E18F39"/>
              </a:buClr>
              <a:buFont typeface="Arial" panose="020B0604020202020204" pitchFamily="34" charset="0"/>
              <a:buChar char="•"/>
            </a:pPr>
            <a:r>
              <a:rPr lang="en-US" sz="2000" dirty="0"/>
              <a:t>The second avenue is direct education given through daily teachings based on everyday life.</a:t>
            </a:r>
          </a:p>
          <a:p>
            <a:pPr marL="285750" indent="-285750">
              <a:buClr>
                <a:srgbClr val="E18F39"/>
              </a:buClr>
              <a:buFont typeface="Arial" panose="020B0604020202020204" pitchFamily="34" charset="0"/>
              <a:buChar char="•"/>
            </a:pPr>
            <a:endParaRPr lang="en-US" sz="2000" dirty="0"/>
          </a:p>
          <a:p>
            <a:pPr marL="285750" indent="-285750">
              <a:buClr>
                <a:srgbClr val="E18F39"/>
              </a:buClr>
              <a:buFont typeface="Arial" panose="020B0604020202020204" pitchFamily="34" charset="0"/>
              <a:buChar char="•"/>
            </a:pPr>
            <a:r>
              <a:rPr lang="en-US" sz="2000" dirty="0"/>
              <a:t>The third avenue is ministering together with your child, an experiential opportunity for education.</a:t>
            </a:r>
          </a:p>
          <a:p>
            <a:pPr algn="ctr">
              <a:buClr>
                <a:srgbClr val="E18F39"/>
              </a:buClr>
            </a:pPr>
            <a:endParaRPr lang="en-US" sz="2000" dirty="0"/>
          </a:p>
          <a:p>
            <a:pPr algn="ctr">
              <a:buClr>
                <a:srgbClr val="E18F39"/>
              </a:buClr>
            </a:pPr>
            <a:r>
              <a:rPr lang="en-US" sz="2000" dirty="0"/>
              <a:t>The lessons a mother and father can demonstrate both intentionally and unintentionally significantly impact a child. By teaching your children through these three avenues, you can help them </a:t>
            </a:r>
          </a:p>
          <a:p>
            <a:pPr algn="ctr">
              <a:buClr>
                <a:srgbClr val="E18F39"/>
              </a:buClr>
            </a:pPr>
            <a:r>
              <a:rPr lang="en-US" sz="2000" dirty="0"/>
              <a:t>develop a Biblical worldview. </a:t>
            </a:r>
          </a:p>
          <a:p>
            <a:pPr>
              <a:buClr>
                <a:srgbClr val="E18F39"/>
              </a:buClr>
            </a:pPr>
            <a:endParaRPr lang="en-US" sz="2000" dirty="0"/>
          </a:p>
        </p:txBody>
      </p:sp>
    </p:spTree>
    <p:extLst>
      <p:ext uri="{BB962C8B-B14F-4D97-AF65-F5344CB8AC3E}">
        <p14:creationId xmlns:p14="http://schemas.microsoft.com/office/powerpoint/2010/main" val="1730724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8410" y="0"/>
            <a:ext cx="9152410" cy="6858794"/>
          </a:xfrm>
          <a:prstGeom prst="rect">
            <a:avLst/>
          </a:prstGeom>
        </p:spPr>
      </p:pic>
      <p:sp>
        <p:nvSpPr>
          <p:cNvPr id="8" name="Rectangle 7"/>
          <p:cNvSpPr/>
          <p:nvPr/>
        </p:nvSpPr>
        <p:spPr>
          <a:xfrm>
            <a:off x="3409025" y="6371355"/>
            <a:ext cx="5088216" cy="261610"/>
          </a:xfrm>
          <a:prstGeom prst="rect">
            <a:avLst/>
          </a:prstGeom>
        </p:spPr>
        <p:txBody>
          <a:bodyPr wrap="square" anchor="b">
            <a:spAutoFit/>
          </a:bodyPr>
          <a:lstStyle/>
          <a:p>
            <a:pPr algn="r"/>
            <a:r>
              <a:rPr lang="en-US" sz="1100" dirty="0">
                <a:solidFill>
                  <a:schemeClr val="accent2"/>
                </a:solidFill>
              </a:rPr>
              <a:t>Shaping Your Child’s Worldview Through Modeling, Teaching, and Ministering </a:t>
            </a:r>
          </a:p>
        </p:txBody>
      </p:sp>
      <p:pic>
        <p:nvPicPr>
          <p:cNvPr id="2" name="Picture 1">
            <a:extLst>
              <a:ext uri="{FF2B5EF4-FFF2-40B4-BE49-F238E27FC236}">
                <a16:creationId xmlns:a16="http://schemas.microsoft.com/office/drawing/2014/main" id="{AF6D0598-82F1-42B7-34C1-285601FC71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7227" y="1490604"/>
            <a:ext cx="6509546" cy="4654922"/>
          </a:xfrm>
          <a:prstGeom prst="rect">
            <a:avLst/>
          </a:prstGeom>
        </p:spPr>
      </p:pic>
    </p:spTree>
    <p:extLst>
      <p:ext uri="{BB962C8B-B14F-4D97-AF65-F5344CB8AC3E}">
        <p14:creationId xmlns:p14="http://schemas.microsoft.com/office/powerpoint/2010/main" val="2611810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0" y="0"/>
            <a:ext cx="9152410" cy="6858794"/>
          </a:xfrm>
          <a:prstGeom prst="rect">
            <a:avLst/>
          </a:prstGeom>
        </p:spPr>
      </p:pic>
      <p:sp>
        <p:nvSpPr>
          <p:cNvPr id="8" name="Rectangle 7"/>
          <p:cNvSpPr/>
          <p:nvPr/>
        </p:nvSpPr>
        <p:spPr>
          <a:xfrm>
            <a:off x="305221" y="1091342"/>
            <a:ext cx="7152022" cy="646331"/>
          </a:xfrm>
          <a:prstGeom prst="rect">
            <a:avLst/>
          </a:prstGeom>
        </p:spPr>
        <p:txBody>
          <a:bodyPr wrap="square" anchor="b">
            <a:spAutoFit/>
          </a:bodyPr>
          <a:lstStyle/>
          <a:p>
            <a:pPr algn="ctr"/>
            <a:r>
              <a:rPr lang="en-US" sz="3600" b="1" dirty="0">
                <a:solidFill>
                  <a:schemeClr val="accent6">
                    <a:lumMod val="75000"/>
                  </a:schemeClr>
                </a:solidFill>
              </a:rPr>
              <a:t>Group Discussion</a:t>
            </a:r>
          </a:p>
        </p:txBody>
      </p:sp>
      <p:sp>
        <p:nvSpPr>
          <p:cNvPr id="10" name="TextBox 9">
            <a:extLst>
              <a:ext uri="{FF2B5EF4-FFF2-40B4-BE49-F238E27FC236}">
                <a16:creationId xmlns:a16="http://schemas.microsoft.com/office/drawing/2014/main" id="{0E0CE529-1C45-F548-AE8A-BB4457328103}"/>
              </a:ext>
            </a:extLst>
          </p:cNvPr>
          <p:cNvSpPr txBox="1"/>
          <p:nvPr/>
        </p:nvSpPr>
        <p:spPr>
          <a:xfrm>
            <a:off x="603682" y="2402896"/>
            <a:ext cx="6516209" cy="3539430"/>
          </a:xfrm>
          <a:prstGeom prst="rect">
            <a:avLst/>
          </a:prstGeom>
          <a:noFill/>
        </p:spPr>
        <p:txBody>
          <a:bodyPr wrap="square" rtlCol="0" anchor="t" anchorCtr="0">
            <a:spAutoFit/>
          </a:bodyPr>
          <a:lstStyle/>
          <a:p>
            <a:pPr algn="ctr"/>
            <a:r>
              <a:rPr lang="en-US" sz="3200" b="1" dirty="0">
                <a:solidFill>
                  <a:schemeClr val="bg1"/>
                </a:solidFill>
              </a:rPr>
              <a:t>In groups of 4-5, discuss what it means to have a biblical worldview versus a secular worldview? Discuss the challenges you face as a Christian and as a parent in being consistent in transmitting this worldview to </a:t>
            </a:r>
          </a:p>
          <a:p>
            <a:pPr algn="ctr"/>
            <a:r>
              <a:rPr lang="en-US" sz="3200" b="1" dirty="0">
                <a:solidFill>
                  <a:schemeClr val="bg1"/>
                </a:solidFill>
              </a:rPr>
              <a:t>your children.</a:t>
            </a:r>
            <a:endParaRPr lang="en-US" sz="3200" dirty="0">
              <a:solidFill>
                <a:schemeClr val="bg1"/>
              </a:solidFill>
            </a:endParaRPr>
          </a:p>
        </p:txBody>
      </p:sp>
      <p:sp>
        <p:nvSpPr>
          <p:cNvPr id="9" name="TextBox 8">
            <a:extLst>
              <a:ext uri="{FF2B5EF4-FFF2-40B4-BE49-F238E27FC236}">
                <a16:creationId xmlns:a16="http://schemas.microsoft.com/office/drawing/2014/main" id="{EBCFF5B9-EBDC-30C5-532C-10FB0976C74C}"/>
              </a:ext>
            </a:extLst>
          </p:cNvPr>
          <p:cNvSpPr txBox="1"/>
          <p:nvPr/>
        </p:nvSpPr>
        <p:spPr>
          <a:xfrm>
            <a:off x="3027285" y="6384809"/>
            <a:ext cx="4718482" cy="261610"/>
          </a:xfrm>
          <a:prstGeom prst="rect">
            <a:avLst/>
          </a:prstGeom>
          <a:noFill/>
        </p:spPr>
        <p:txBody>
          <a:bodyPr wrap="square">
            <a:spAutoFit/>
          </a:bodyPr>
          <a:lstStyle/>
          <a:p>
            <a:pPr algn="r"/>
            <a:r>
              <a:rPr lang="en-US" sz="1100" dirty="0">
                <a:solidFill>
                  <a:schemeClr val="accent2"/>
                </a:solidFill>
              </a:rPr>
              <a:t>Shaping Your Child’s Worldview Through Modeling, Teaching, and Ministering </a:t>
            </a:r>
          </a:p>
        </p:txBody>
      </p:sp>
    </p:spTree>
    <p:extLst>
      <p:ext uri="{BB962C8B-B14F-4D97-AF65-F5344CB8AC3E}">
        <p14:creationId xmlns:p14="http://schemas.microsoft.com/office/powerpoint/2010/main" val="3531525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0" y="-12293"/>
            <a:ext cx="9152410" cy="6858794"/>
          </a:xfrm>
          <a:prstGeom prst="rect">
            <a:avLst/>
          </a:prstGeom>
        </p:spPr>
      </p:pic>
      <p:sp>
        <p:nvSpPr>
          <p:cNvPr id="8" name="Rectangle 7"/>
          <p:cNvSpPr/>
          <p:nvPr/>
        </p:nvSpPr>
        <p:spPr>
          <a:xfrm>
            <a:off x="3409025" y="6371355"/>
            <a:ext cx="5088216" cy="261610"/>
          </a:xfrm>
          <a:prstGeom prst="rect">
            <a:avLst/>
          </a:prstGeom>
        </p:spPr>
        <p:txBody>
          <a:bodyPr wrap="square" anchor="b">
            <a:spAutoFit/>
          </a:bodyPr>
          <a:lstStyle/>
          <a:p>
            <a:pPr algn="r"/>
            <a:r>
              <a:rPr lang="en-US" sz="1100" dirty="0">
                <a:solidFill>
                  <a:schemeClr val="accent2"/>
                </a:solidFill>
              </a:rPr>
              <a:t>Shaping Your Child’s Worldview Through Modeling, Teaching, and Ministering </a:t>
            </a:r>
          </a:p>
        </p:txBody>
      </p:sp>
      <p:sp>
        <p:nvSpPr>
          <p:cNvPr id="10" name="TextBox 9">
            <a:extLst>
              <a:ext uri="{FF2B5EF4-FFF2-40B4-BE49-F238E27FC236}">
                <a16:creationId xmlns:a16="http://schemas.microsoft.com/office/drawing/2014/main" id="{0E0CE529-1C45-F548-AE8A-BB4457328103}"/>
              </a:ext>
            </a:extLst>
          </p:cNvPr>
          <p:cNvSpPr txBox="1"/>
          <p:nvPr/>
        </p:nvSpPr>
        <p:spPr>
          <a:xfrm>
            <a:off x="560069" y="317323"/>
            <a:ext cx="8006881" cy="646331"/>
          </a:xfrm>
          <a:prstGeom prst="rect">
            <a:avLst/>
          </a:prstGeom>
          <a:noFill/>
        </p:spPr>
        <p:txBody>
          <a:bodyPr wrap="square" rtlCol="0">
            <a:spAutoFit/>
          </a:bodyPr>
          <a:lstStyle/>
          <a:p>
            <a:r>
              <a:rPr lang="en-US" sz="3600" b="1" dirty="0">
                <a:solidFill>
                  <a:schemeClr val="bg1"/>
                </a:solidFill>
                <a:latin typeface="Avenir Next Condensed" panose="020B0506020202020204" pitchFamily="34" charset="0"/>
              </a:rPr>
              <a:t>Modeling Like Christ</a:t>
            </a:r>
            <a:endParaRPr lang="en-US" sz="1400" b="1" dirty="0">
              <a:solidFill>
                <a:schemeClr val="bg1"/>
              </a:solidFill>
              <a:latin typeface="Avenir Next Condensed" panose="020B0506020202020204" pitchFamily="34" charset="0"/>
            </a:endParaRPr>
          </a:p>
        </p:txBody>
      </p:sp>
      <p:sp>
        <p:nvSpPr>
          <p:cNvPr id="11" name="TextBox 10">
            <a:extLst>
              <a:ext uri="{FF2B5EF4-FFF2-40B4-BE49-F238E27FC236}">
                <a16:creationId xmlns:a16="http://schemas.microsoft.com/office/drawing/2014/main" id="{A321DCA3-A769-C049-BA95-5D4CF043B697}"/>
              </a:ext>
            </a:extLst>
          </p:cNvPr>
          <p:cNvSpPr txBox="1"/>
          <p:nvPr/>
        </p:nvSpPr>
        <p:spPr>
          <a:xfrm>
            <a:off x="747463" y="2011569"/>
            <a:ext cx="7451314" cy="3416320"/>
          </a:xfrm>
          <a:prstGeom prst="rect">
            <a:avLst/>
          </a:prstGeom>
          <a:noFill/>
        </p:spPr>
        <p:txBody>
          <a:bodyPr wrap="square" rtlCol="0">
            <a:spAutoFit/>
          </a:bodyPr>
          <a:lstStyle/>
          <a:p>
            <a:pPr algn="ctr">
              <a:buClr>
                <a:srgbClr val="E18F39"/>
              </a:buClr>
            </a:pPr>
            <a:r>
              <a:rPr lang="en-US" sz="2400" i="1" dirty="0"/>
              <a:t>“Let your light so shine before men, that they may see your good works and glorify your Father in heaven.”</a:t>
            </a:r>
            <a:r>
              <a:rPr lang="en-US" sz="2400" dirty="0"/>
              <a:t> </a:t>
            </a:r>
          </a:p>
          <a:p>
            <a:pPr algn="ctr">
              <a:buClr>
                <a:srgbClr val="E18F39"/>
              </a:buClr>
            </a:pPr>
            <a:r>
              <a:rPr lang="en-US" sz="2400" dirty="0"/>
              <a:t>Matthew 5:16</a:t>
            </a:r>
          </a:p>
          <a:p>
            <a:pPr algn="ctr">
              <a:buClr>
                <a:srgbClr val="E18F39"/>
              </a:buClr>
            </a:pPr>
            <a:endParaRPr lang="en-US" sz="2400" dirty="0"/>
          </a:p>
          <a:p>
            <a:pPr algn="ctr">
              <a:buClr>
                <a:srgbClr val="E18F39"/>
              </a:buClr>
            </a:pPr>
            <a:endParaRPr lang="en-US" sz="2400" dirty="0"/>
          </a:p>
          <a:p>
            <a:pPr>
              <a:buClr>
                <a:srgbClr val="E18F39"/>
              </a:buClr>
            </a:pPr>
            <a:r>
              <a:rPr lang="en-US" sz="2400" dirty="0"/>
              <a:t>The light that we shine for our children will direct them to the Source of all light, meaning that the actions we choose to take have the potential of teaching them about God.</a:t>
            </a:r>
          </a:p>
          <a:p>
            <a:pPr algn="ctr">
              <a:buClr>
                <a:srgbClr val="E18F39"/>
              </a:buClr>
            </a:pPr>
            <a:endParaRPr lang="en-US" sz="2400" dirty="0"/>
          </a:p>
        </p:txBody>
      </p:sp>
    </p:spTree>
    <p:extLst>
      <p:ext uri="{BB962C8B-B14F-4D97-AF65-F5344CB8AC3E}">
        <p14:creationId xmlns:p14="http://schemas.microsoft.com/office/powerpoint/2010/main" val="1695940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8410" y="0"/>
            <a:ext cx="9152410" cy="6858794"/>
          </a:xfrm>
          <a:prstGeom prst="rect">
            <a:avLst/>
          </a:prstGeom>
        </p:spPr>
      </p:pic>
      <p:sp>
        <p:nvSpPr>
          <p:cNvPr id="8" name="Rectangle 7"/>
          <p:cNvSpPr/>
          <p:nvPr/>
        </p:nvSpPr>
        <p:spPr>
          <a:xfrm>
            <a:off x="3409025" y="6371355"/>
            <a:ext cx="5088216" cy="261610"/>
          </a:xfrm>
          <a:prstGeom prst="rect">
            <a:avLst/>
          </a:prstGeom>
        </p:spPr>
        <p:txBody>
          <a:bodyPr wrap="square" anchor="b">
            <a:spAutoFit/>
          </a:bodyPr>
          <a:lstStyle/>
          <a:p>
            <a:pPr algn="r"/>
            <a:r>
              <a:rPr lang="en-US" sz="1100" dirty="0">
                <a:solidFill>
                  <a:schemeClr val="accent2"/>
                </a:solidFill>
              </a:rPr>
              <a:t>Shaping Your Child’s Worldview Through Modeling, Teaching, and Ministering </a:t>
            </a:r>
          </a:p>
        </p:txBody>
      </p:sp>
      <p:sp>
        <p:nvSpPr>
          <p:cNvPr id="10" name="TextBox 9">
            <a:extLst>
              <a:ext uri="{FF2B5EF4-FFF2-40B4-BE49-F238E27FC236}">
                <a16:creationId xmlns:a16="http://schemas.microsoft.com/office/drawing/2014/main" id="{0E0CE529-1C45-F548-AE8A-BB4457328103}"/>
              </a:ext>
            </a:extLst>
          </p:cNvPr>
          <p:cNvSpPr txBox="1"/>
          <p:nvPr/>
        </p:nvSpPr>
        <p:spPr>
          <a:xfrm>
            <a:off x="560070" y="317323"/>
            <a:ext cx="6750122" cy="646331"/>
          </a:xfrm>
          <a:prstGeom prst="rect">
            <a:avLst/>
          </a:prstGeom>
          <a:noFill/>
        </p:spPr>
        <p:txBody>
          <a:bodyPr wrap="square" rtlCol="0">
            <a:spAutoFit/>
          </a:bodyPr>
          <a:lstStyle/>
          <a:p>
            <a:r>
              <a:rPr lang="en-US" sz="3600" b="1" dirty="0">
                <a:solidFill>
                  <a:schemeClr val="bg1"/>
                </a:solidFill>
                <a:latin typeface="Avenir Next Condensed" panose="020B0506020202020204" pitchFamily="34" charset="0"/>
              </a:rPr>
              <a:t>Modeling Like Christ</a:t>
            </a:r>
            <a:endParaRPr lang="en-US" sz="1400" b="1" dirty="0">
              <a:solidFill>
                <a:schemeClr val="bg1"/>
              </a:solidFill>
              <a:latin typeface="Avenir Next Condensed" panose="020B0506020202020204" pitchFamily="34" charset="0"/>
            </a:endParaRPr>
          </a:p>
        </p:txBody>
      </p:sp>
      <p:sp>
        <p:nvSpPr>
          <p:cNvPr id="11" name="TextBox 10">
            <a:extLst>
              <a:ext uri="{FF2B5EF4-FFF2-40B4-BE49-F238E27FC236}">
                <a16:creationId xmlns:a16="http://schemas.microsoft.com/office/drawing/2014/main" id="{A321DCA3-A769-C049-BA95-5D4CF043B697}"/>
              </a:ext>
            </a:extLst>
          </p:cNvPr>
          <p:cNvSpPr txBox="1"/>
          <p:nvPr/>
        </p:nvSpPr>
        <p:spPr>
          <a:xfrm>
            <a:off x="842138" y="1618288"/>
            <a:ext cx="7451314" cy="4585871"/>
          </a:xfrm>
          <a:prstGeom prst="rect">
            <a:avLst/>
          </a:prstGeom>
          <a:noFill/>
        </p:spPr>
        <p:txBody>
          <a:bodyPr wrap="square" rtlCol="0">
            <a:spAutoFit/>
          </a:bodyPr>
          <a:lstStyle/>
          <a:p>
            <a:pPr algn="ctr">
              <a:buClr>
                <a:srgbClr val="E18F39"/>
              </a:buClr>
            </a:pPr>
            <a:r>
              <a:rPr lang="en-US" sz="2400" i="1" dirty="0"/>
              <a:t>“Don’t let anyone look down on you because you are young, but set an example for the believers in speech, </a:t>
            </a:r>
          </a:p>
          <a:p>
            <a:pPr algn="ctr">
              <a:buClr>
                <a:srgbClr val="E18F39"/>
              </a:buClr>
            </a:pPr>
            <a:r>
              <a:rPr lang="en-US" sz="2400" i="1" dirty="0"/>
              <a:t>in conduct, in love, in faith and in purity.” </a:t>
            </a:r>
          </a:p>
          <a:p>
            <a:pPr algn="ctr">
              <a:buClr>
                <a:srgbClr val="E18F39"/>
              </a:buClr>
            </a:pPr>
            <a:r>
              <a:rPr lang="en-US" sz="2400" dirty="0"/>
              <a:t>1 Timothy 4:12, NIV </a:t>
            </a:r>
          </a:p>
          <a:p>
            <a:pPr>
              <a:buClr>
                <a:srgbClr val="E18F39"/>
              </a:buClr>
            </a:pPr>
            <a:endParaRPr lang="en-US" sz="2400" dirty="0"/>
          </a:p>
          <a:p>
            <a:pPr>
              <a:buClr>
                <a:srgbClr val="E18F39"/>
              </a:buClr>
            </a:pPr>
            <a:endParaRPr lang="en-US" sz="2400" dirty="0"/>
          </a:p>
          <a:p>
            <a:pPr>
              <a:buClr>
                <a:srgbClr val="E18F39"/>
              </a:buClr>
            </a:pPr>
            <a:r>
              <a:rPr lang="en-US" sz="2400" dirty="0"/>
              <a:t>There are 5 key aspects of modeling that Paul touches on in this single verse, and although he is speaking to Timothy, these principles of modeling are important for parents, grandparents, and caregivers of all ages to demonstrate for their own children.</a:t>
            </a:r>
          </a:p>
          <a:p>
            <a:pPr>
              <a:buClr>
                <a:srgbClr val="E18F39"/>
              </a:buClr>
            </a:pPr>
            <a:endParaRPr lang="en-US" sz="2800" dirty="0"/>
          </a:p>
        </p:txBody>
      </p:sp>
    </p:spTree>
    <p:extLst>
      <p:ext uri="{BB962C8B-B14F-4D97-AF65-F5344CB8AC3E}">
        <p14:creationId xmlns:p14="http://schemas.microsoft.com/office/powerpoint/2010/main" val="36084903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8410" y="0"/>
            <a:ext cx="9152410" cy="6858794"/>
          </a:xfrm>
          <a:prstGeom prst="rect">
            <a:avLst/>
          </a:prstGeom>
        </p:spPr>
      </p:pic>
      <p:sp>
        <p:nvSpPr>
          <p:cNvPr id="8" name="Rectangle 7"/>
          <p:cNvSpPr/>
          <p:nvPr/>
        </p:nvSpPr>
        <p:spPr>
          <a:xfrm>
            <a:off x="3409025" y="6371355"/>
            <a:ext cx="5088216" cy="261610"/>
          </a:xfrm>
          <a:prstGeom prst="rect">
            <a:avLst/>
          </a:prstGeom>
        </p:spPr>
        <p:txBody>
          <a:bodyPr wrap="square" anchor="b">
            <a:spAutoFit/>
          </a:bodyPr>
          <a:lstStyle/>
          <a:p>
            <a:pPr algn="r"/>
            <a:r>
              <a:rPr lang="en-US" sz="1100" dirty="0">
                <a:solidFill>
                  <a:schemeClr val="accent2"/>
                </a:solidFill>
              </a:rPr>
              <a:t>Shaping Your Child’s Worldview Through Modeling, Teaching, and Ministering </a:t>
            </a:r>
          </a:p>
        </p:txBody>
      </p:sp>
      <p:sp>
        <p:nvSpPr>
          <p:cNvPr id="10" name="TextBox 9">
            <a:extLst>
              <a:ext uri="{FF2B5EF4-FFF2-40B4-BE49-F238E27FC236}">
                <a16:creationId xmlns:a16="http://schemas.microsoft.com/office/drawing/2014/main" id="{0E0CE529-1C45-F548-AE8A-BB4457328103}"/>
              </a:ext>
            </a:extLst>
          </p:cNvPr>
          <p:cNvSpPr txBox="1"/>
          <p:nvPr/>
        </p:nvSpPr>
        <p:spPr>
          <a:xfrm>
            <a:off x="560070" y="317323"/>
            <a:ext cx="6750122" cy="646331"/>
          </a:xfrm>
          <a:prstGeom prst="rect">
            <a:avLst/>
          </a:prstGeom>
          <a:noFill/>
        </p:spPr>
        <p:txBody>
          <a:bodyPr wrap="square" rtlCol="0">
            <a:spAutoFit/>
          </a:bodyPr>
          <a:lstStyle/>
          <a:p>
            <a:r>
              <a:rPr lang="en-US" sz="3600" b="1" dirty="0">
                <a:solidFill>
                  <a:schemeClr val="bg1"/>
                </a:solidFill>
                <a:latin typeface="Avenir Next Condensed" panose="020B0506020202020204" pitchFamily="34" charset="0"/>
              </a:rPr>
              <a:t>Modeling Like Christ</a:t>
            </a:r>
            <a:endParaRPr lang="en-US" sz="1400" b="1" dirty="0">
              <a:solidFill>
                <a:schemeClr val="bg1"/>
              </a:solidFill>
              <a:latin typeface="Avenir Next Condensed" panose="020B0506020202020204" pitchFamily="34" charset="0"/>
            </a:endParaRPr>
          </a:p>
        </p:txBody>
      </p:sp>
      <p:sp>
        <p:nvSpPr>
          <p:cNvPr id="11" name="TextBox 10">
            <a:extLst>
              <a:ext uri="{FF2B5EF4-FFF2-40B4-BE49-F238E27FC236}">
                <a16:creationId xmlns:a16="http://schemas.microsoft.com/office/drawing/2014/main" id="{A321DCA3-A769-C049-BA95-5D4CF043B697}"/>
              </a:ext>
            </a:extLst>
          </p:cNvPr>
          <p:cNvSpPr txBox="1"/>
          <p:nvPr/>
        </p:nvSpPr>
        <p:spPr>
          <a:xfrm>
            <a:off x="842138" y="1280977"/>
            <a:ext cx="7451314" cy="4739759"/>
          </a:xfrm>
          <a:prstGeom prst="rect">
            <a:avLst/>
          </a:prstGeom>
          <a:noFill/>
        </p:spPr>
        <p:txBody>
          <a:bodyPr wrap="square" rtlCol="0">
            <a:spAutoFit/>
          </a:bodyPr>
          <a:lstStyle/>
          <a:p>
            <a:pPr algn="ctr">
              <a:buClr>
                <a:srgbClr val="E18F39"/>
              </a:buClr>
            </a:pPr>
            <a:r>
              <a:rPr lang="en-US" sz="3200" b="1" dirty="0"/>
              <a:t>5 Key Aspects of Modeling</a:t>
            </a:r>
          </a:p>
          <a:p>
            <a:pPr algn="ctr">
              <a:buClr>
                <a:srgbClr val="E18F39"/>
              </a:buClr>
            </a:pPr>
            <a:endParaRPr lang="en-US" sz="1000" b="1" dirty="0"/>
          </a:p>
          <a:p>
            <a:pPr marL="285750" indent="-285750">
              <a:buClr>
                <a:srgbClr val="E18F39"/>
              </a:buClr>
              <a:buFont typeface="Arial" panose="020B0604020202020204" pitchFamily="34" charset="0"/>
              <a:buChar char="•"/>
            </a:pPr>
            <a:r>
              <a:rPr lang="en-US" sz="2000" b="1" dirty="0"/>
              <a:t>Speech - </a:t>
            </a:r>
            <a:r>
              <a:rPr lang="en-US" sz="2000" i="1" dirty="0"/>
              <a:t>“Let no corrupt word proceed out of your mouth, but what is good for necessary edification, that it may impart grace to the hearers.” </a:t>
            </a:r>
            <a:r>
              <a:rPr lang="en-US" sz="2000" dirty="0"/>
              <a:t>Ephesians 4:29 </a:t>
            </a:r>
          </a:p>
          <a:p>
            <a:pPr>
              <a:buClr>
                <a:srgbClr val="E18F39"/>
              </a:buClr>
            </a:pPr>
            <a:endParaRPr lang="en-US" sz="1000" b="1" dirty="0"/>
          </a:p>
          <a:p>
            <a:pPr marL="285750" indent="-285750">
              <a:buClr>
                <a:srgbClr val="E18F39"/>
              </a:buClr>
              <a:buFont typeface="Arial" panose="020B0604020202020204" pitchFamily="34" charset="0"/>
              <a:buChar char="•"/>
            </a:pPr>
            <a:r>
              <a:rPr lang="en-US" sz="2000" b="1" dirty="0"/>
              <a:t>Conduct - </a:t>
            </a:r>
            <a:r>
              <a:rPr lang="en-US" sz="2000" i="1" dirty="0"/>
              <a:t>“Therefore, whether you eat or drink, or whatever you do, do all to the glory of God.” </a:t>
            </a:r>
            <a:r>
              <a:rPr lang="en-US" sz="2000" dirty="0"/>
              <a:t>1 Corinthians 10:31 </a:t>
            </a:r>
          </a:p>
          <a:p>
            <a:pPr>
              <a:buClr>
                <a:srgbClr val="E18F39"/>
              </a:buClr>
            </a:pPr>
            <a:endParaRPr lang="en-US" sz="1000" b="1" dirty="0"/>
          </a:p>
          <a:p>
            <a:pPr marL="285750" indent="-285750">
              <a:buClr>
                <a:srgbClr val="E18F39"/>
              </a:buClr>
              <a:buFont typeface="Arial" panose="020B0604020202020204" pitchFamily="34" charset="0"/>
              <a:buChar char="•"/>
            </a:pPr>
            <a:r>
              <a:rPr lang="en-US" sz="2000" b="1" dirty="0"/>
              <a:t>Love - </a:t>
            </a:r>
            <a:r>
              <a:rPr lang="en-US" i="1" dirty="0"/>
              <a:t>“By this all will know that you are my disciples, if you have love for one another.” </a:t>
            </a:r>
            <a:r>
              <a:rPr lang="en-US" dirty="0"/>
              <a:t>John 13:35</a:t>
            </a:r>
            <a:r>
              <a:rPr lang="en-US" sz="2000" dirty="0"/>
              <a:t> </a:t>
            </a:r>
          </a:p>
          <a:p>
            <a:pPr>
              <a:buClr>
                <a:srgbClr val="E18F39"/>
              </a:buClr>
            </a:pPr>
            <a:endParaRPr lang="en-US" sz="1000" b="1" dirty="0"/>
          </a:p>
          <a:p>
            <a:pPr marL="285750" indent="-285750">
              <a:buClr>
                <a:srgbClr val="E18F39"/>
              </a:buClr>
              <a:buFont typeface="Arial" panose="020B0604020202020204" pitchFamily="34" charset="0"/>
              <a:buChar char="•"/>
            </a:pPr>
            <a:r>
              <a:rPr lang="en-US" sz="2000" b="1" dirty="0"/>
              <a:t>Faith - </a:t>
            </a:r>
            <a:r>
              <a:rPr lang="en-US" i="1" dirty="0"/>
              <a:t>“That your faith should not be in the wisdom of men but in the power of God.” </a:t>
            </a:r>
            <a:r>
              <a:rPr lang="en-US" dirty="0"/>
              <a:t>1 Corinthians 2:5</a:t>
            </a:r>
            <a:r>
              <a:rPr lang="en-US" sz="2000" dirty="0"/>
              <a:t> </a:t>
            </a:r>
          </a:p>
          <a:p>
            <a:pPr>
              <a:buClr>
                <a:srgbClr val="E18F39"/>
              </a:buClr>
            </a:pPr>
            <a:endParaRPr lang="en-US" sz="1000" b="1" dirty="0"/>
          </a:p>
          <a:p>
            <a:pPr marL="285750" indent="-285750">
              <a:buClr>
                <a:srgbClr val="E18F39"/>
              </a:buClr>
              <a:buFont typeface="Arial" panose="020B0604020202020204" pitchFamily="34" charset="0"/>
              <a:buChar char="•"/>
            </a:pPr>
            <a:r>
              <a:rPr lang="en-US" sz="2000" b="1" dirty="0"/>
              <a:t>Purity - </a:t>
            </a:r>
            <a:r>
              <a:rPr lang="en-US" i="1" dirty="0"/>
              <a:t>“All a person’s ways seem pure to them, but motives are weighed by the Lord.” </a:t>
            </a:r>
            <a:r>
              <a:rPr lang="en-US" dirty="0"/>
              <a:t>Proverbs 16:2, NIV</a:t>
            </a:r>
            <a:r>
              <a:rPr lang="en-US" sz="2000" dirty="0"/>
              <a:t> </a:t>
            </a:r>
            <a:endParaRPr lang="en-US" sz="2000" b="1" dirty="0"/>
          </a:p>
        </p:txBody>
      </p:sp>
    </p:spTree>
    <p:extLst>
      <p:ext uri="{BB962C8B-B14F-4D97-AF65-F5344CB8AC3E}">
        <p14:creationId xmlns:p14="http://schemas.microsoft.com/office/powerpoint/2010/main" val="13690661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734</TotalTime>
  <Words>2897</Words>
  <Application>Microsoft Macintosh PowerPoint</Application>
  <PresentationFormat>On-screen Show (4:3)</PresentationFormat>
  <Paragraphs>180</Paragraphs>
  <Slides>26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Avenir Next Condensed</vt:lpstr>
      <vt:lpstr>Avenir Next Condensed Medium</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rosemay</dc:creator>
  <cp:lastModifiedBy>Venn, Dawn</cp:lastModifiedBy>
  <cp:revision>45</cp:revision>
  <dcterms:created xsi:type="dcterms:W3CDTF">2015-08-17T22:20:08Z</dcterms:created>
  <dcterms:modified xsi:type="dcterms:W3CDTF">2022-09-21T16:48:35Z</dcterms:modified>
</cp:coreProperties>
</file>