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64" r:id="rId3"/>
    <p:sldId id="268" r:id="rId4"/>
    <p:sldId id="265" r:id="rId5"/>
    <p:sldId id="266" r:id="rId6"/>
    <p:sldId id="267" r:id="rId7"/>
    <p:sldId id="260" r:id="rId8"/>
    <p:sldId id="270" r:id="rId9"/>
    <p:sldId id="269" r:id="rId10"/>
    <p:sldId id="263" r:id="rId11"/>
    <p:sldId id="274" r:id="rId12"/>
    <p:sldId id="272" r:id="rId13"/>
    <p:sldId id="273" r:id="rId14"/>
    <p:sldId id="287" r:id="rId15"/>
    <p:sldId id="278" r:id="rId16"/>
    <p:sldId id="284" r:id="rId17"/>
    <p:sldId id="277" r:id="rId18"/>
    <p:sldId id="280" r:id="rId19"/>
    <p:sldId id="281" r:id="rId20"/>
    <p:sldId id="282" r:id="rId21"/>
    <p:sldId id="288" r:id="rId22"/>
    <p:sldId id="283" r:id="rId23"/>
    <p:sldId id="262" r:id="rId24"/>
    <p:sldId id="285" r:id="rId25"/>
    <p:sldId id="286" r:id="rId26"/>
    <p:sldId id="289" r:id="rId27"/>
    <p:sldId id="26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400"/>
    <a:srgbClr val="F7AA00"/>
    <a:srgbClr val="454B59"/>
    <a:srgbClr val="FDD7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2"/>
    <p:restoredTop sz="94694"/>
  </p:normalViewPr>
  <p:slideViewPr>
    <p:cSldViewPr snapToGrid="0" snapToObjects="1">
      <p:cViewPr varScale="1">
        <p:scale>
          <a:sx n="106" d="100"/>
          <a:sy n="106" d="100"/>
        </p:scale>
        <p:origin x="13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FEC05-6604-984C-BC0C-5126241BF795}" type="datetimeFigureOut">
              <a:rPr lang="en-US" smtClean="0"/>
              <a:t>10/4/2022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559D1-0F43-E249-A8F6-7C6E7A0EBC38}" type="slidenum">
              <a:rPr lang="en-US" smtClean="0"/>
              <a:t>‹#›</a:t>
            </a:fld>
            <a:endParaRPr lang="en-US"/>
          </a:p>
        </p:txBody>
      </p:sp>
    </p:spTree>
    <p:extLst>
      <p:ext uri="{BB962C8B-B14F-4D97-AF65-F5344CB8AC3E}">
        <p14:creationId xmlns:p14="http://schemas.microsoft.com/office/powerpoint/2010/main" val="181674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559D1-0F43-E249-A8F6-7C6E7A0EBC38}" type="slidenum">
              <a:rPr lang="en-US" smtClean="0"/>
              <a:t>1</a:t>
            </a:fld>
            <a:endParaRPr lang="en-US"/>
          </a:p>
        </p:txBody>
      </p:sp>
    </p:spTree>
    <p:extLst>
      <p:ext uri="{BB962C8B-B14F-4D97-AF65-F5344CB8AC3E}">
        <p14:creationId xmlns:p14="http://schemas.microsoft.com/office/powerpoint/2010/main" val="59476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33835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35384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64136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21571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360444-D0A7-974E-B483-81E0C00C4638}" type="datetimeFigureOut">
              <a:rPr lang="en-US" smtClean="0"/>
              <a:t>10/4/2022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359316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54852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360444-D0A7-974E-B483-81E0C00C4638}" type="datetimeFigureOut">
              <a:rPr lang="en-US" smtClean="0"/>
              <a:t>10/4/2022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56871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60444-D0A7-974E-B483-81E0C00C4638}" type="datetimeFigureOut">
              <a:rPr lang="en-US" smtClean="0"/>
              <a:t>10/4/2022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56799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0444-D0A7-974E-B483-81E0C00C4638}" type="datetimeFigureOut">
              <a:rPr lang="en-US" smtClean="0"/>
              <a:t>10/4/2022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700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180629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60444-D0A7-974E-B483-81E0C00C4638}" type="datetimeFigureOut">
              <a:rPr lang="en-US" smtClean="0"/>
              <a:t>10/4/2022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5A780A-563C-0046-B457-B0B9E957C029}" type="slidenum">
              <a:rPr lang="en-US" smtClean="0"/>
              <a:t>‹#›</a:t>
            </a:fld>
            <a:endParaRPr lang="en-US"/>
          </a:p>
        </p:txBody>
      </p:sp>
    </p:spTree>
    <p:extLst>
      <p:ext uri="{BB962C8B-B14F-4D97-AF65-F5344CB8AC3E}">
        <p14:creationId xmlns:p14="http://schemas.microsoft.com/office/powerpoint/2010/main" val="270785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60444-D0A7-974E-B483-81E0C00C4638}" type="datetimeFigureOut">
              <a:rPr lang="en-US" smtClean="0"/>
              <a:t>10/4/2022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A780A-563C-0046-B457-B0B9E957C029}" type="slidenum">
              <a:rPr lang="en-US" smtClean="0"/>
              <a:t>‹#›</a:t>
            </a:fld>
            <a:endParaRPr lang="en-US"/>
          </a:p>
        </p:txBody>
      </p:sp>
    </p:spTree>
    <p:extLst>
      <p:ext uri="{BB962C8B-B14F-4D97-AF65-F5344CB8AC3E}">
        <p14:creationId xmlns:p14="http://schemas.microsoft.com/office/powerpoint/2010/main" val="13019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ref.ly/logosres/tpc20?ref=Bible.Pr22.6&amp;off=0&amp;ctx=try+to+entice+them.%0a~Ver.+6.%E2%80%94Train+up+a+c"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www.cdc.gov/" TargetMode="External"/><Relationship Id="rId4" Type="http://schemas.openxmlformats.org/officeDocument/2006/relationships/hyperlink" Target="https://ref.ly/logosres/andrewsbnotes?ref=Bible.Pr22.6&amp;off=5&amp;ctx=e+note+on+1:7.%0a22:6+~the+way+he+should+go"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rcRect/>
          <a:stretch/>
        </p:blipFill>
        <p:spPr>
          <a:xfrm>
            <a:off x="-1505" y="2190"/>
            <a:ext cx="9145505" cy="6853620"/>
          </a:xfrm>
          <a:prstGeom prst="rect">
            <a:avLst/>
          </a:prstGeom>
        </p:spPr>
      </p:pic>
      <p:sp>
        <p:nvSpPr>
          <p:cNvPr id="4" name="TextBox 3"/>
          <p:cNvSpPr txBox="1"/>
          <p:nvPr/>
        </p:nvSpPr>
        <p:spPr>
          <a:xfrm>
            <a:off x="107094" y="2825494"/>
            <a:ext cx="5431858" cy="2902953"/>
          </a:xfrm>
          <a:prstGeom prst="rect">
            <a:avLst/>
          </a:prstGeom>
          <a:noFill/>
        </p:spPr>
        <p:txBody>
          <a:bodyPr wrap="square" rtlCol="0" anchor="b">
            <a:noAutofit/>
          </a:bodyPr>
          <a:lstStyle/>
          <a:p>
            <a:r>
              <a:rPr lang="en-US" sz="4400" b="1" dirty="0">
                <a:solidFill>
                  <a:schemeClr val="bg1"/>
                </a:solidFill>
                <a:latin typeface="Avenir Next Condensed" panose="020B0506020202020204" pitchFamily="34" charset="0"/>
              </a:rPr>
              <a:t>Nurturing Emotional Wellbeing in the Family</a:t>
            </a:r>
          </a:p>
        </p:txBody>
      </p:sp>
      <p:sp>
        <p:nvSpPr>
          <p:cNvPr id="5" name="TextBox 4"/>
          <p:cNvSpPr txBox="1"/>
          <p:nvPr/>
        </p:nvSpPr>
        <p:spPr>
          <a:xfrm>
            <a:off x="109732" y="6290296"/>
            <a:ext cx="7543799" cy="461665"/>
          </a:xfrm>
          <a:prstGeom prst="rect">
            <a:avLst/>
          </a:prstGeom>
          <a:noFill/>
        </p:spPr>
        <p:txBody>
          <a:bodyPr wrap="square" rtlCol="0">
            <a:spAutoFit/>
          </a:bodyPr>
          <a:lstStyle/>
          <a:p>
            <a:r>
              <a:rPr lang="en-US" sz="1200" dirty="0">
                <a:ln w="18415" cmpd="sng">
                  <a:noFill/>
                  <a:prstDash val="solid"/>
                </a:ln>
                <a:solidFill>
                  <a:schemeClr val="bg1">
                    <a:lumMod val="85000"/>
                  </a:schemeClr>
                </a:solidFill>
                <a:latin typeface="Avenir Next Condensed" panose="020B0506020202020204" pitchFamily="34" charset="0"/>
              </a:rPr>
              <a:t>Written by: Written by: </a:t>
            </a:r>
            <a:r>
              <a:rPr lang="en-US" sz="1200" b="1" dirty="0">
                <a:solidFill>
                  <a:schemeClr val="bg1">
                    <a:lumMod val="85000"/>
                  </a:schemeClr>
                </a:solidFill>
                <a:latin typeface="Avenir Next Condensed" panose="020B0506020202020204" pitchFamily="34" charset="0"/>
              </a:rPr>
              <a:t>Willie Oliver</a:t>
            </a:r>
            <a:r>
              <a:rPr lang="en-US" sz="1200" dirty="0">
                <a:solidFill>
                  <a:schemeClr val="bg1">
                    <a:lumMod val="85000"/>
                  </a:schemeClr>
                </a:solidFill>
                <a:latin typeface="Avenir Next Condensed" panose="020B0506020202020204" pitchFamily="34" charset="0"/>
              </a:rPr>
              <a:t>, PhD, CFLE and </a:t>
            </a:r>
            <a:r>
              <a:rPr lang="en-US" sz="1200" b="1" dirty="0">
                <a:solidFill>
                  <a:schemeClr val="bg1">
                    <a:lumMod val="85000"/>
                  </a:schemeClr>
                </a:solidFill>
                <a:latin typeface="Avenir Next Condensed" panose="020B0506020202020204" pitchFamily="34" charset="0"/>
              </a:rPr>
              <a:t>Elaine Oliver</a:t>
            </a:r>
            <a:r>
              <a:rPr lang="en-US" sz="1200" dirty="0">
                <a:solidFill>
                  <a:schemeClr val="bg1">
                    <a:lumMod val="85000"/>
                  </a:schemeClr>
                </a:solidFill>
                <a:latin typeface="Avenir Next Condensed" panose="020B0506020202020204" pitchFamily="34" charset="0"/>
              </a:rPr>
              <a:t>, PhD(c), LCPC, CFLE are Directors of the Department of Family Ministries at the General Conference of Seventh-day Adventists World Headquarters in Silver Spring, Maryland, USA.</a:t>
            </a:r>
          </a:p>
        </p:txBody>
      </p:sp>
      <p:sp>
        <p:nvSpPr>
          <p:cNvPr id="6" name="TextBox 5"/>
          <p:cNvSpPr txBox="1"/>
          <p:nvPr/>
        </p:nvSpPr>
        <p:spPr>
          <a:xfrm>
            <a:off x="109731" y="5920964"/>
            <a:ext cx="7543800" cy="369332"/>
          </a:xfrm>
          <a:prstGeom prst="rect">
            <a:avLst/>
          </a:prstGeom>
          <a:noFill/>
        </p:spPr>
        <p:txBody>
          <a:bodyPr wrap="square" rtlCol="0">
            <a:spAutoFit/>
          </a:bodyPr>
          <a:lstStyle/>
          <a:p>
            <a:r>
              <a:rPr lang="en-US" spc="50" dirty="0">
                <a:ln w="13500">
                  <a:noFill/>
                  <a:prstDash val="solid"/>
                </a:ln>
                <a:solidFill>
                  <a:srgbClr val="FDA400"/>
                </a:solidFill>
                <a:latin typeface="Avenir Next Condensed Medium" panose="020B0506020202020204" pitchFamily="34" charset="0"/>
                <a:cs typeface="Georgia"/>
              </a:rPr>
              <a:t>Presented by: (add presenter’s name here)</a:t>
            </a:r>
          </a:p>
        </p:txBody>
      </p:sp>
    </p:spTree>
    <p:extLst>
      <p:ext uri="{BB962C8B-B14F-4D97-AF65-F5344CB8AC3E}">
        <p14:creationId xmlns:p14="http://schemas.microsoft.com/office/powerpoint/2010/main" val="173401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279398"/>
            <a:ext cx="6252210" cy="584775"/>
          </a:xfrm>
          <a:prstGeom prst="rect">
            <a:avLst/>
          </a:prstGeom>
        </p:spPr>
        <p:txBody>
          <a:bodyPr wrap="square" anchor="b">
            <a:spAutoFit/>
          </a:bodyPr>
          <a:lstStyle/>
          <a:p>
            <a:r>
              <a:rPr lang="en-US" sz="3200" b="1" dirty="0">
                <a:solidFill>
                  <a:srgbClr val="FDA400"/>
                </a:solidFill>
                <a:latin typeface="Avenir Next Condensed" panose="020B0506020202020204" pitchFamily="34" charset="0"/>
              </a:rPr>
              <a:t>Group Exercise</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2" y="1753963"/>
            <a:ext cx="7458178" cy="2800767"/>
          </a:xfrm>
          <a:prstGeom prst="rect">
            <a:avLst/>
          </a:prstGeom>
          <a:noFill/>
        </p:spPr>
        <p:txBody>
          <a:bodyPr wrap="square" rtlCol="0" anchor="t" anchorCtr="0">
            <a:spAutoFit/>
          </a:bodyPr>
          <a:lstStyle/>
          <a:p>
            <a:pPr algn="ctr"/>
            <a:r>
              <a:rPr lang="en-US" sz="4400" i="1" dirty="0">
                <a:solidFill>
                  <a:schemeClr val="bg1"/>
                </a:solidFill>
              </a:rPr>
              <a:t>Discuss examples of adverse childhood experiences in general and in your own personal experience  </a:t>
            </a:r>
          </a:p>
        </p:txBody>
      </p:sp>
    </p:spTree>
    <p:extLst>
      <p:ext uri="{BB962C8B-B14F-4D97-AF65-F5344CB8AC3E}">
        <p14:creationId xmlns:p14="http://schemas.microsoft.com/office/powerpoint/2010/main" val="353152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rPr>
              <a:t>Types of ACEs Reported:</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583601" y="1294409"/>
            <a:ext cx="3351530" cy="3785652"/>
          </a:xfrm>
          <a:prstGeom prst="rect">
            <a:avLst/>
          </a:prstGeom>
          <a:noFill/>
        </p:spPr>
        <p:txBody>
          <a:bodyPr wrap="square" rtlCol="0">
            <a:spAutoFit/>
          </a:bodyPr>
          <a:lstStyle/>
          <a:p>
            <a:pPr marL="742950" lvl="1" indent="-285750">
              <a:lnSpc>
                <a:spcPct val="150000"/>
              </a:lnSpc>
              <a:buClr>
                <a:srgbClr val="E18F39"/>
              </a:buClr>
              <a:buFont typeface="Arial" panose="020B0604020202020204" pitchFamily="34" charset="0"/>
              <a:buChar char="•"/>
            </a:pPr>
            <a:r>
              <a:rPr lang="en-US" sz="2400" dirty="0"/>
              <a:t>Death of parent</a:t>
            </a:r>
          </a:p>
          <a:p>
            <a:pPr marL="742950" lvl="1" indent="-285750">
              <a:lnSpc>
                <a:spcPct val="150000"/>
              </a:lnSpc>
              <a:buClr>
                <a:srgbClr val="E18F39"/>
              </a:buClr>
              <a:buFont typeface="Arial" panose="020B0604020202020204" pitchFamily="34" charset="0"/>
              <a:buChar char="•"/>
            </a:pPr>
            <a:r>
              <a:rPr lang="en-US" sz="2400" dirty="0"/>
              <a:t>Physical abuse</a:t>
            </a:r>
          </a:p>
          <a:p>
            <a:pPr marL="742950" lvl="1" indent="-285750">
              <a:lnSpc>
                <a:spcPct val="150000"/>
              </a:lnSpc>
              <a:buClr>
                <a:srgbClr val="E18F39"/>
              </a:buClr>
              <a:buFont typeface="Arial" panose="020B0604020202020204" pitchFamily="34" charset="0"/>
              <a:buChar char="•"/>
            </a:pPr>
            <a:r>
              <a:rPr lang="en-US" sz="2400" dirty="0"/>
              <a:t>Parental divorce</a:t>
            </a:r>
          </a:p>
          <a:p>
            <a:pPr marL="742950" lvl="1" indent="-285750">
              <a:lnSpc>
                <a:spcPct val="150000"/>
              </a:lnSpc>
              <a:buClr>
                <a:srgbClr val="E18F39"/>
              </a:buClr>
              <a:buFont typeface="Arial" panose="020B0604020202020204" pitchFamily="34" charset="0"/>
              <a:buChar char="•"/>
            </a:pPr>
            <a:r>
              <a:rPr lang="en-US" sz="2400" dirty="0"/>
              <a:t>Family violence</a:t>
            </a:r>
          </a:p>
          <a:p>
            <a:pPr marL="742950" lvl="1" indent="-285750">
              <a:lnSpc>
                <a:spcPct val="150000"/>
              </a:lnSpc>
              <a:buClr>
                <a:srgbClr val="E18F39"/>
              </a:buClr>
              <a:buFont typeface="Arial" panose="020B0604020202020204" pitchFamily="34" charset="0"/>
              <a:buChar char="•"/>
            </a:pPr>
            <a:r>
              <a:rPr lang="en-US" sz="2400" dirty="0"/>
              <a:t>Neglect at home</a:t>
            </a:r>
          </a:p>
          <a:p>
            <a:pPr lvl="1">
              <a:lnSpc>
                <a:spcPct val="150000"/>
              </a:lnSpc>
              <a:buClr>
                <a:srgbClr val="E18F39"/>
              </a:buClr>
            </a:pPr>
            <a:endParaRPr lang="en-US" sz="800" dirty="0"/>
          </a:p>
          <a:p>
            <a:pPr marL="742950" lvl="1" indent="-285750">
              <a:buClr>
                <a:srgbClr val="E18F39"/>
              </a:buClr>
              <a:buFont typeface="Arial" panose="020B0604020202020204" pitchFamily="34" charset="0"/>
              <a:buChar char="•"/>
            </a:pPr>
            <a:r>
              <a:rPr lang="en-US" sz="2400" dirty="0"/>
              <a:t>Witnessing violent acts</a:t>
            </a:r>
          </a:p>
        </p:txBody>
      </p:sp>
      <p:sp>
        <p:nvSpPr>
          <p:cNvPr id="6" name="TextBox 5">
            <a:extLst>
              <a:ext uri="{FF2B5EF4-FFF2-40B4-BE49-F238E27FC236}">
                <a16:creationId xmlns:a16="http://schemas.microsoft.com/office/drawing/2014/main" id="{AA4346AA-C402-46CF-6874-76B2D336D284}"/>
              </a:ext>
            </a:extLst>
          </p:cNvPr>
          <p:cNvSpPr txBox="1"/>
          <p:nvPr/>
        </p:nvSpPr>
        <p:spPr>
          <a:xfrm>
            <a:off x="3822700" y="1432181"/>
            <a:ext cx="4674541" cy="4093428"/>
          </a:xfrm>
          <a:prstGeom prst="rect">
            <a:avLst/>
          </a:prstGeom>
          <a:noFill/>
        </p:spPr>
        <p:txBody>
          <a:bodyPr wrap="square">
            <a:spAutoFit/>
          </a:bodyPr>
          <a:lstStyle/>
          <a:p>
            <a:pPr marL="742950" lvl="1" indent="-285750">
              <a:buClr>
                <a:srgbClr val="E18F39"/>
              </a:buClr>
              <a:buFont typeface="Arial" panose="020B0604020202020204" pitchFamily="34" charset="0"/>
              <a:buChar char="•"/>
            </a:pPr>
            <a:r>
              <a:rPr lang="en-US" sz="2400" dirty="0"/>
              <a:t>Family member attempting or committing suicide</a:t>
            </a:r>
          </a:p>
          <a:p>
            <a:pPr lvl="1">
              <a:buClr>
                <a:srgbClr val="E18F39"/>
              </a:buClr>
            </a:pPr>
            <a:endParaRPr lang="en-US" sz="800" dirty="0"/>
          </a:p>
          <a:p>
            <a:pPr marL="742950" lvl="1" indent="-285750">
              <a:lnSpc>
                <a:spcPct val="150000"/>
              </a:lnSpc>
              <a:buClr>
                <a:srgbClr val="E18F39"/>
              </a:buClr>
              <a:buFont typeface="Arial" panose="020B0604020202020204" pitchFamily="34" charset="0"/>
              <a:buChar char="•"/>
            </a:pPr>
            <a:r>
              <a:rPr lang="en-US" sz="2400" dirty="0"/>
              <a:t>Substance abuse</a:t>
            </a:r>
          </a:p>
          <a:p>
            <a:pPr marL="742950" lvl="1" indent="-285750">
              <a:lnSpc>
                <a:spcPct val="150000"/>
              </a:lnSpc>
              <a:buClr>
                <a:srgbClr val="E18F39"/>
              </a:buClr>
              <a:buFont typeface="Arial" panose="020B0604020202020204" pitchFamily="34" charset="0"/>
              <a:buChar char="•"/>
            </a:pPr>
            <a:r>
              <a:rPr lang="en-US" sz="2400" dirty="0"/>
              <a:t>Mental health problems</a:t>
            </a:r>
          </a:p>
          <a:p>
            <a:pPr lvl="1">
              <a:lnSpc>
                <a:spcPct val="150000"/>
              </a:lnSpc>
              <a:buClr>
                <a:srgbClr val="E18F39"/>
              </a:buClr>
            </a:pPr>
            <a:endParaRPr lang="en-US" sz="800" dirty="0"/>
          </a:p>
          <a:p>
            <a:pPr marL="742950" lvl="1" indent="-285750">
              <a:buClr>
                <a:srgbClr val="E18F39"/>
              </a:buClr>
              <a:buFont typeface="Arial" panose="020B0604020202020204" pitchFamily="34" charset="0"/>
              <a:buChar char="•"/>
            </a:pPr>
            <a:r>
              <a:rPr lang="en-US" sz="2400" dirty="0"/>
              <a:t>Having a household member who is in jail or prison</a:t>
            </a:r>
          </a:p>
          <a:p>
            <a:pPr lvl="1">
              <a:buClr>
                <a:srgbClr val="E18F39"/>
              </a:buClr>
            </a:pPr>
            <a:endParaRPr lang="en-US" sz="1600" dirty="0"/>
          </a:p>
          <a:p>
            <a:pPr marL="742950" lvl="1" indent="-285750">
              <a:buClr>
                <a:srgbClr val="E18F39"/>
              </a:buClr>
              <a:buFont typeface="Arial" panose="020B0604020202020204" pitchFamily="34" charset="0"/>
              <a:buChar char="•"/>
            </a:pPr>
            <a:r>
              <a:rPr lang="en-US" sz="2400" dirty="0"/>
              <a:t>War or political conflict, becoming a refugee </a:t>
            </a:r>
          </a:p>
        </p:txBody>
      </p:sp>
    </p:spTree>
    <p:extLst>
      <p:ext uri="{BB962C8B-B14F-4D97-AF65-F5344CB8AC3E}">
        <p14:creationId xmlns:p14="http://schemas.microsoft.com/office/powerpoint/2010/main" val="249038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Many ACEs are Preventable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43841"/>
            <a:ext cx="7451314" cy="3970318"/>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800" dirty="0"/>
              <a:t>It is essential to understand and address the factors that put individuals at risk and be committed to protecting them from these experiences. </a:t>
            </a:r>
          </a:p>
          <a:p>
            <a:pPr>
              <a:buClr>
                <a:srgbClr val="E18F39"/>
              </a:buClr>
            </a:pPr>
            <a:endParaRPr lang="en-US" sz="2800" dirty="0"/>
          </a:p>
          <a:p>
            <a:pPr marL="285750" indent="-285750">
              <a:buClr>
                <a:srgbClr val="E18F39"/>
              </a:buClr>
              <a:buFont typeface="Arial" panose="020B0604020202020204" pitchFamily="34" charset="0"/>
              <a:buChar char="•"/>
            </a:pPr>
            <a:r>
              <a:rPr lang="en-US" sz="2800" dirty="0"/>
              <a:t>Parents can do their part by creating and sustaining a safe and stable home environment and nurturing relationships that ensure children can tackle difficult emotions when they surface. </a:t>
            </a:r>
          </a:p>
        </p:txBody>
      </p:sp>
    </p:spTree>
    <p:extLst>
      <p:ext uri="{BB962C8B-B14F-4D97-AF65-F5344CB8AC3E}">
        <p14:creationId xmlns:p14="http://schemas.microsoft.com/office/powerpoint/2010/main" val="168878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E. G. White writes in Adventist Home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264721"/>
            <a:ext cx="7451314" cy="4401205"/>
          </a:xfrm>
          <a:prstGeom prst="rect">
            <a:avLst/>
          </a:prstGeom>
          <a:noFill/>
        </p:spPr>
        <p:txBody>
          <a:bodyPr wrap="square" rtlCol="0">
            <a:spAutoFit/>
          </a:bodyPr>
          <a:lstStyle/>
          <a:p>
            <a:pPr algn="ctr">
              <a:buClr>
                <a:srgbClr val="E18F39"/>
              </a:buClr>
            </a:pPr>
            <a:r>
              <a:rPr lang="en-US" sz="2800" i="1" dirty="0"/>
              <a:t>“To a large extent parents create the atmosphere of the home circle, and when there is disagreement between father and mother, the children partake of the same spirit. Make your home atmosphere fragrant with tender thoughtfulness. If you have become estranged and have failed to be Bible Christians, be converted; for the character you bear in probationary time will be the character you will have at the coming of Christ.</a:t>
            </a:r>
          </a:p>
        </p:txBody>
      </p:sp>
    </p:spTree>
    <p:extLst>
      <p:ext uri="{BB962C8B-B14F-4D97-AF65-F5344CB8AC3E}">
        <p14:creationId xmlns:p14="http://schemas.microsoft.com/office/powerpoint/2010/main" val="308027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E. G. White writes in Adventist Home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2090172"/>
            <a:ext cx="7451314" cy="3108543"/>
          </a:xfrm>
          <a:prstGeom prst="rect">
            <a:avLst/>
          </a:prstGeom>
          <a:noFill/>
        </p:spPr>
        <p:txBody>
          <a:bodyPr wrap="square" rtlCol="0">
            <a:spAutoFit/>
          </a:bodyPr>
          <a:lstStyle/>
          <a:p>
            <a:pPr algn="ctr">
              <a:buClr>
                <a:srgbClr val="E18F39"/>
              </a:buClr>
            </a:pPr>
            <a:r>
              <a:rPr lang="en-US" sz="2800" i="1" dirty="0"/>
              <a:t>If you would be a saint in heaven, you must first be a saint on earth. The traits of character you cherish in life will not be changed by death or by the resurrection. You will come up from the grave with the same disposition you manifested in </a:t>
            </a:r>
          </a:p>
          <a:p>
            <a:pPr algn="ctr">
              <a:buClr>
                <a:srgbClr val="E18F39"/>
              </a:buClr>
            </a:pPr>
            <a:r>
              <a:rPr lang="en-US" sz="2800" i="1" dirty="0"/>
              <a:t>your home and in society.” </a:t>
            </a:r>
          </a:p>
          <a:p>
            <a:pPr algn="ctr">
              <a:buClr>
                <a:srgbClr val="E18F39"/>
              </a:buClr>
            </a:pPr>
            <a:r>
              <a:rPr lang="en-US" sz="2800" dirty="0"/>
              <a:t>Adventist Home 16.1 </a:t>
            </a:r>
          </a:p>
        </p:txBody>
      </p:sp>
    </p:spTree>
    <p:extLst>
      <p:ext uri="{BB962C8B-B14F-4D97-AF65-F5344CB8AC3E}">
        <p14:creationId xmlns:p14="http://schemas.microsoft.com/office/powerpoint/2010/main" val="1403715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84775"/>
          </a:xfrm>
          <a:prstGeom prst="rect">
            <a:avLst/>
          </a:prstGeom>
          <a:noFill/>
        </p:spPr>
        <p:txBody>
          <a:bodyPr wrap="square" rtlCol="0">
            <a:spAutoFit/>
          </a:bodyPr>
          <a:lstStyle/>
          <a:p>
            <a:r>
              <a:rPr lang="en-US" sz="3200" b="1" dirty="0">
                <a:solidFill>
                  <a:schemeClr val="bg1"/>
                </a:solidFill>
                <a:latin typeface="Avenir Next Condensed" panose="020B0506020202020204" pitchFamily="34" charset="0"/>
              </a:rPr>
              <a:t>Parenting Style &amp; Mental Health</a:t>
            </a:r>
          </a:p>
        </p:txBody>
      </p:sp>
      <p:sp>
        <p:nvSpPr>
          <p:cNvPr id="11" name="TextBox 10">
            <a:extLst>
              <a:ext uri="{FF2B5EF4-FFF2-40B4-BE49-F238E27FC236}">
                <a16:creationId xmlns:a16="http://schemas.microsoft.com/office/drawing/2014/main" id="{A321DCA3-A769-C049-BA95-5D4CF043B697}"/>
              </a:ext>
            </a:extLst>
          </p:cNvPr>
          <p:cNvSpPr txBox="1"/>
          <p:nvPr/>
        </p:nvSpPr>
        <p:spPr>
          <a:xfrm>
            <a:off x="560070" y="1655523"/>
            <a:ext cx="8038771" cy="3709349"/>
          </a:xfrm>
          <a:prstGeom prst="rect">
            <a:avLst/>
          </a:prstGeom>
          <a:noFill/>
        </p:spPr>
        <p:txBody>
          <a:bodyPr wrap="square" rtlCol="0">
            <a:spAutoFit/>
          </a:bodyPr>
          <a:lstStyle/>
          <a:p>
            <a:pPr algn="ctr">
              <a:lnSpc>
                <a:spcPct val="150000"/>
              </a:lnSpc>
              <a:buClr>
                <a:srgbClr val="E18F39"/>
              </a:buClr>
            </a:pPr>
            <a:r>
              <a:rPr lang="en-US" sz="3200" b="1" dirty="0"/>
              <a:t>Four types of parenting styles: </a:t>
            </a:r>
          </a:p>
          <a:p>
            <a:pPr marL="3028950" lvl="6" indent="-285750">
              <a:lnSpc>
                <a:spcPct val="150000"/>
              </a:lnSpc>
              <a:buClr>
                <a:srgbClr val="E18F39"/>
              </a:buClr>
              <a:buFont typeface="Arial" panose="020B0604020202020204" pitchFamily="34" charset="0"/>
              <a:buChar char="•"/>
            </a:pPr>
            <a:r>
              <a:rPr lang="en-US" sz="3200" b="1" dirty="0"/>
              <a:t>Authoritarian</a:t>
            </a:r>
            <a:r>
              <a:rPr lang="en-US" sz="3200" dirty="0"/>
              <a:t> </a:t>
            </a:r>
          </a:p>
          <a:p>
            <a:pPr marL="3028950" lvl="6" indent="-285750">
              <a:lnSpc>
                <a:spcPct val="150000"/>
              </a:lnSpc>
              <a:buClr>
                <a:srgbClr val="E18F39"/>
              </a:buClr>
              <a:buFont typeface="Arial" panose="020B0604020202020204" pitchFamily="34" charset="0"/>
              <a:buChar char="•"/>
            </a:pPr>
            <a:r>
              <a:rPr lang="en-US" sz="3200" b="1" dirty="0"/>
              <a:t>Permissive</a:t>
            </a:r>
            <a:r>
              <a:rPr lang="en-US" sz="3200" dirty="0"/>
              <a:t> </a:t>
            </a:r>
          </a:p>
          <a:p>
            <a:pPr marL="3028950" lvl="6" indent="-285750">
              <a:lnSpc>
                <a:spcPct val="150000"/>
              </a:lnSpc>
              <a:buClr>
                <a:srgbClr val="E18F39"/>
              </a:buClr>
              <a:buFont typeface="Arial" panose="020B0604020202020204" pitchFamily="34" charset="0"/>
              <a:buChar char="•"/>
            </a:pPr>
            <a:r>
              <a:rPr lang="en-US" sz="3200" b="1" dirty="0"/>
              <a:t>Neglectful</a:t>
            </a:r>
            <a:r>
              <a:rPr lang="en-US" sz="3200" dirty="0"/>
              <a:t> </a:t>
            </a:r>
          </a:p>
          <a:p>
            <a:pPr marL="3028950" lvl="6" indent="-285750">
              <a:lnSpc>
                <a:spcPct val="150000"/>
              </a:lnSpc>
              <a:buClr>
                <a:srgbClr val="E18F39"/>
              </a:buClr>
              <a:buFont typeface="Arial" panose="020B0604020202020204" pitchFamily="34" charset="0"/>
              <a:buChar char="•"/>
            </a:pPr>
            <a:r>
              <a:rPr lang="en-US" sz="3200" b="1" dirty="0"/>
              <a:t>Authoritative</a:t>
            </a:r>
            <a:r>
              <a:rPr lang="en-US" sz="3200" dirty="0"/>
              <a:t> </a:t>
            </a:r>
          </a:p>
        </p:txBody>
      </p:sp>
    </p:spTree>
    <p:extLst>
      <p:ext uri="{BB962C8B-B14F-4D97-AF65-F5344CB8AC3E}">
        <p14:creationId xmlns:p14="http://schemas.microsoft.com/office/powerpoint/2010/main" val="143535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5322" y="279398"/>
            <a:ext cx="6252210" cy="584775"/>
          </a:xfrm>
          <a:prstGeom prst="rect">
            <a:avLst/>
          </a:prstGeom>
        </p:spPr>
        <p:txBody>
          <a:bodyPr wrap="square" anchor="b">
            <a:spAutoFit/>
          </a:bodyPr>
          <a:lstStyle/>
          <a:p>
            <a:r>
              <a:rPr lang="en-US" sz="3200" b="1" dirty="0">
                <a:solidFill>
                  <a:srgbClr val="FDA400"/>
                </a:solidFill>
                <a:latin typeface="Avenir Next Condensed" panose="020B0506020202020204" pitchFamily="34" charset="0"/>
              </a:rPr>
              <a:t>Group Exercise</a:t>
            </a:r>
          </a:p>
        </p:txBody>
      </p:sp>
      <p:sp>
        <p:nvSpPr>
          <p:cNvPr id="10" name="TextBox 9">
            <a:extLst>
              <a:ext uri="{FF2B5EF4-FFF2-40B4-BE49-F238E27FC236}">
                <a16:creationId xmlns:a16="http://schemas.microsoft.com/office/drawing/2014/main" id="{0E0CE529-1C45-F548-AE8A-BB4457328103}"/>
              </a:ext>
            </a:extLst>
          </p:cNvPr>
          <p:cNvSpPr txBox="1"/>
          <p:nvPr/>
        </p:nvSpPr>
        <p:spPr>
          <a:xfrm>
            <a:off x="225322" y="1753963"/>
            <a:ext cx="7458178" cy="2800767"/>
          </a:xfrm>
          <a:prstGeom prst="rect">
            <a:avLst/>
          </a:prstGeom>
          <a:noFill/>
        </p:spPr>
        <p:txBody>
          <a:bodyPr wrap="square" rtlCol="0" anchor="t" anchorCtr="0">
            <a:spAutoFit/>
          </a:bodyPr>
          <a:lstStyle/>
          <a:p>
            <a:pPr algn="ctr">
              <a:buClr>
                <a:srgbClr val="E18F39"/>
              </a:buClr>
            </a:pPr>
            <a:r>
              <a:rPr lang="en-US" sz="4400" b="1" i="1" dirty="0">
                <a:solidFill>
                  <a:schemeClr val="bg1"/>
                </a:solidFill>
              </a:rPr>
              <a:t>Discuss what type of parenting you were raised with compared to your style of parenting </a:t>
            </a:r>
            <a:endParaRPr lang="en-US" sz="4400" i="1" dirty="0">
              <a:solidFill>
                <a:schemeClr val="bg1"/>
              </a:solidFill>
            </a:endParaRPr>
          </a:p>
        </p:txBody>
      </p:sp>
    </p:spTree>
    <p:extLst>
      <p:ext uri="{BB962C8B-B14F-4D97-AF65-F5344CB8AC3E}">
        <p14:creationId xmlns:p14="http://schemas.microsoft.com/office/powerpoint/2010/main" val="163632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Warm Boundaries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691679" y="1551563"/>
            <a:ext cx="7760641" cy="3754874"/>
          </a:xfrm>
          <a:prstGeom prst="rect">
            <a:avLst/>
          </a:prstGeom>
          <a:noFill/>
        </p:spPr>
        <p:txBody>
          <a:bodyPr wrap="square" rtlCol="0">
            <a:spAutoFit/>
          </a:bodyPr>
          <a:lstStyle/>
          <a:p>
            <a:pPr>
              <a:buClr>
                <a:srgbClr val="E18F39"/>
              </a:buClr>
            </a:pPr>
            <a:r>
              <a:rPr lang="en-US" sz="2600" dirty="0"/>
              <a:t>Parenting research has identified two factors associated with the dynamics of the parent-child relationship:</a:t>
            </a:r>
          </a:p>
          <a:p>
            <a:pPr>
              <a:lnSpc>
                <a:spcPct val="150000"/>
              </a:lnSpc>
              <a:buClr>
                <a:srgbClr val="E18F39"/>
              </a:buClr>
            </a:pPr>
            <a:endParaRPr lang="en-US" sz="1200" dirty="0"/>
          </a:p>
          <a:p>
            <a:pPr marL="742950" lvl="1" indent="-285750">
              <a:buClr>
                <a:srgbClr val="E18F39"/>
              </a:buClr>
              <a:buFont typeface="Arial" panose="020B0604020202020204" pitchFamily="34" charset="0"/>
              <a:buChar char="•"/>
            </a:pPr>
            <a:r>
              <a:rPr lang="en-US" sz="2800" b="1" dirty="0"/>
              <a:t>Support </a:t>
            </a:r>
            <a:r>
              <a:rPr lang="en-US" sz="2800" dirty="0"/>
              <a:t>refers to the level of warmth and affection that contributes to a child feeling that they are supported, valued and belong.</a:t>
            </a:r>
          </a:p>
          <a:p>
            <a:pPr lvl="1">
              <a:buClr>
                <a:srgbClr val="E18F39"/>
              </a:buClr>
            </a:pPr>
            <a:endParaRPr lang="en-US" sz="2800" dirty="0"/>
          </a:p>
          <a:p>
            <a:pPr marL="742950" lvl="1" indent="-285750">
              <a:buClr>
                <a:srgbClr val="E18F39"/>
              </a:buClr>
              <a:buFont typeface="Arial" panose="020B0604020202020204" pitchFamily="34" charset="0"/>
              <a:buChar char="•"/>
            </a:pPr>
            <a:r>
              <a:rPr lang="en-US" sz="2800" b="1" dirty="0"/>
              <a:t> Control </a:t>
            </a:r>
            <a:r>
              <a:rPr lang="en-US" sz="2800" dirty="0"/>
              <a:t>is another world for structure or boundaries.  </a:t>
            </a:r>
          </a:p>
        </p:txBody>
      </p:sp>
    </p:spTree>
    <p:extLst>
      <p:ext uri="{BB962C8B-B14F-4D97-AF65-F5344CB8AC3E}">
        <p14:creationId xmlns:p14="http://schemas.microsoft.com/office/powerpoint/2010/main" val="136559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Warm Boundaries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303868"/>
            <a:ext cx="7451314" cy="4308872"/>
          </a:xfrm>
          <a:prstGeom prst="rect">
            <a:avLst/>
          </a:prstGeom>
          <a:noFill/>
        </p:spPr>
        <p:txBody>
          <a:bodyPr wrap="square" rtlCol="0">
            <a:spAutoFit/>
          </a:bodyPr>
          <a:lstStyle/>
          <a:p>
            <a:pPr algn="ctr"/>
            <a:endParaRPr lang="en-US" sz="3200" b="1" i="1" dirty="0"/>
          </a:p>
          <a:p>
            <a:pPr algn="ctr"/>
            <a:r>
              <a:rPr lang="en-US" sz="3200" b="1" i="1" dirty="0"/>
              <a:t>“The essence of boundaries is self-control, responsibility, freedom, and love. </a:t>
            </a:r>
          </a:p>
          <a:p>
            <a:pPr algn="ctr"/>
            <a:r>
              <a:rPr lang="en-US" sz="3200" b="1" i="1" dirty="0"/>
              <a:t>These are the bedrock of the spiritual life. Along with loving and obeying God, </a:t>
            </a:r>
          </a:p>
          <a:p>
            <a:pPr algn="ctr"/>
            <a:r>
              <a:rPr lang="en-US" sz="3200" b="1" i="1" dirty="0"/>
              <a:t>what could be a better outcome </a:t>
            </a:r>
          </a:p>
          <a:p>
            <a:pPr algn="ctr"/>
            <a:r>
              <a:rPr lang="en-US" sz="3200" b="1" i="1" dirty="0"/>
              <a:t>of parenting than that?” </a:t>
            </a:r>
          </a:p>
          <a:p>
            <a:pPr algn="ctr"/>
            <a:endParaRPr lang="en-US" sz="3200" b="1" i="1" dirty="0"/>
          </a:p>
          <a:p>
            <a:pPr algn="ctr"/>
            <a:r>
              <a:rPr lang="en-US" dirty="0"/>
              <a:t>Drs. Henry Cloud and John Townsend, </a:t>
            </a:r>
            <a:r>
              <a:rPr lang="en-US" i="1" dirty="0"/>
              <a:t>Boundaries with Kids, p. 19</a:t>
            </a:r>
            <a:endParaRPr lang="en-US" dirty="0"/>
          </a:p>
        </p:txBody>
      </p:sp>
    </p:spTree>
    <p:extLst>
      <p:ext uri="{BB962C8B-B14F-4D97-AF65-F5344CB8AC3E}">
        <p14:creationId xmlns:p14="http://schemas.microsoft.com/office/powerpoint/2010/main" val="155139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618730"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Warm Boundaries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58015" y="1303868"/>
            <a:ext cx="7739226" cy="4031873"/>
          </a:xfrm>
          <a:prstGeom prst="rect">
            <a:avLst/>
          </a:prstGeom>
          <a:noFill/>
        </p:spPr>
        <p:txBody>
          <a:bodyPr wrap="square" rtlCol="0">
            <a:spAutoFit/>
          </a:bodyPr>
          <a:lstStyle/>
          <a:p>
            <a:r>
              <a:rPr lang="en-US" sz="3200" dirty="0"/>
              <a:t>Children are more likely to become responsible and emotionally healthy adults when parents have a healthy balance of warmth and boundaries (support and control). There is also a greater likelihood that they will accept parental values, develop morally according to age, and become socially responsible and caring adults.</a:t>
            </a:r>
          </a:p>
        </p:txBody>
      </p:sp>
    </p:spTree>
    <p:extLst>
      <p:ext uri="{BB962C8B-B14F-4D97-AF65-F5344CB8AC3E}">
        <p14:creationId xmlns:p14="http://schemas.microsoft.com/office/powerpoint/2010/main" val="249619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Statement of Purpose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2" y="1605401"/>
            <a:ext cx="7509381" cy="4031873"/>
          </a:xfrm>
          <a:prstGeom prst="rect">
            <a:avLst/>
          </a:prstGeom>
          <a:noFill/>
        </p:spPr>
        <p:txBody>
          <a:bodyPr wrap="square" rtlCol="0">
            <a:spAutoFit/>
          </a:bodyPr>
          <a:lstStyle/>
          <a:p>
            <a:r>
              <a:rPr lang="en-US" sz="3200" dirty="0"/>
              <a:t>This seminar explores how family environment and interaction can impact an individual’s social, mental, emotional, and spiritual well-being across the lifespan. </a:t>
            </a:r>
          </a:p>
          <a:p>
            <a:endParaRPr lang="en-US" sz="3200" dirty="0"/>
          </a:p>
          <a:p>
            <a:r>
              <a:rPr lang="en-US" sz="3200" dirty="0"/>
              <a:t>This seminar will provide recommendations drawn from psychological, biblical and spirit of prophecy perspectives. </a:t>
            </a:r>
          </a:p>
        </p:txBody>
      </p:sp>
    </p:spTree>
    <p:extLst>
      <p:ext uri="{BB962C8B-B14F-4D97-AF65-F5344CB8AC3E}">
        <p14:creationId xmlns:p14="http://schemas.microsoft.com/office/powerpoint/2010/main" val="34301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618730" cy="523220"/>
          </a:xfrm>
          <a:prstGeom prst="rect">
            <a:avLst/>
          </a:prstGeom>
          <a:noFill/>
        </p:spPr>
        <p:txBody>
          <a:bodyPr wrap="square" rtlCol="0">
            <a:spAutoFit/>
          </a:bodyPr>
          <a:lstStyle/>
          <a:p>
            <a:r>
              <a:rPr lang="en-US" sz="2800" b="1" dirty="0">
                <a:solidFill>
                  <a:schemeClr val="bg1"/>
                </a:solidFill>
              </a:rPr>
              <a:t>Creating a Heavenly Atmosphere in Your Home</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2090172"/>
            <a:ext cx="7451314" cy="2677656"/>
          </a:xfrm>
          <a:prstGeom prst="rect">
            <a:avLst/>
          </a:prstGeom>
          <a:noFill/>
        </p:spPr>
        <p:txBody>
          <a:bodyPr wrap="square" rtlCol="0">
            <a:spAutoFit/>
          </a:bodyPr>
          <a:lstStyle/>
          <a:p>
            <a:pPr algn="ctr"/>
            <a:r>
              <a:rPr lang="en-US" sz="2800" i="1" dirty="0"/>
              <a:t>“Home should be made all that the word implies. It should be a little heaven upon earth, </a:t>
            </a:r>
          </a:p>
          <a:p>
            <a:pPr algn="ctr"/>
            <a:r>
              <a:rPr lang="en-US" sz="2800" i="1" dirty="0"/>
              <a:t>a place where the affections are cultivated instead of being studiously repressed. </a:t>
            </a:r>
          </a:p>
          <a:p>
            <a:pPr algn="ctr"/>
            <a:r>
              <a:rPr lang="en-US" sz="2800" i="1" dirty="0"/>
              <a:t>Our happiness depends upon this cultivation of love, sympathy, and true courtesy to one another. </a:t>
            </a:r>
          </a:p>
        </p:txBody>
      </p:sp>
    </p:spTree>
    <p:extLst>
      <p:ext uri="{BB962C8B-B14F-4D97-AF65-F5344CB8AC3E}">
        <p14:creationId xmlns:p14="http://schemas.microsoft.com/office/powerpoint/2010/main" val="182125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7618730" cy="523220"/>
          </a:xfrm>
          <a:prstGeom prst="rect">
            <a:avLst/>
          </a:prstGeom>
          <a:noFill/>
        </p:spPr>
        <p:txBody>
          <a:bodyPr wrap="square" rtlCol="0">
            <a:spAutoFit/>
          </a:bodyPr>
          <a:lstStyle/>
          <a:p>
            <a:r>
              <a:rPr lang="en-US" sz="2800" b="1" dirty="0">
                <a:solidFill>
                  <a:schemeClr val="bg1"/>
                </a:solidFill>
              </a:rPr>
              <a:t>Creating a Heavenly Atmosphere in Your Home</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2228671"/>
            <a:ext cx="7451314" cy="2400657"/>
          </a:xfrm>
          <a:prstGeom prst="rect">
            <a:avLst/>
          </a:prstGeom>
          <a:noFill/>
        </p:spPr>
        <p:txBody>
          <a:bodyPr wrap="square" rtlCol="0">
            <a:spAutoFit/>
          </a:bodyPr>
          <a:lstStyle/>
          <a:p>
            <a:pPr algn="ctr"/>
            <a:r>
              <a:rPr lang="en-US" sz="2800" i="1" dirty="0"/>
              <a:t>The sweetest type of heaven is a home where the Spirit of the Lord presides. If the will of God is fulfilled, the husband and wife will respect each other and cultivate love and confidence.” </a:t>
            </a:r>
          </a:p>
          <a:p>
            <a:pPr algn="ctr"/>
            <a:endParaRPr lang="en-US" sz="1000" i="1" dirty="0"/>
          </a:p>
          <a:p>
            <a:pPr algn="ctr"/>
            <a:r>
              <a:rPr lang="en-US" sz="2800" i="1" dirty="0"/>
              <a:t>Adventist Home 15.3, 4</a:t>
            </a:r>
            <a:endParaRPr lang="en-US" sz="2800" dirty="0"/>
          </a:p>
        </p:txBody>
      </p:sp>
    </p:spTree>
    <p:extLst>
      <p:ext uri="{BB962C8B-B14F-4D97-AF65-F5344CB8AC3E}">
        <p14:creationId xmlns:p14="http://schemas.microsoft.com/office/powerpoint/2010/main" val="634415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165100" y="317323"/>
            <a:ext cx="8788400" cy="523220"/>
          </a:xfrm>
          <a:prstGeom prst="rect">
            <a:avLst/>
          </a:prstGeom>
          <a:noFill/>
        </p:spPr>
        <p:txBody>
          <a:bodyPr wrap="square" rtlCol="0">
            <a:spAutoFit/>
          </a:bodyPr>
          <a:lstStyle/>
          <a:p>
            <a:r>
              <a:rPr lang="en-US" sz="2800" b="1" dirty="0">
                <a:solidFill>
                  <a:schemeClr val="bg1"/>
                </a:solidFill>
              </a:rPr>
              <a:t>5 Traits for Nurturing Emotional Well-Being in Your Family</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303868"/>
            <a:ext cx="7451314" cy="4832092"/>
          </a:xfrm>
          <a:prstGeom prst="rect">
            <a:avLst/>
          </a:prstGeom>
          <a:noFill/>
        </p:spPr>
        <p:txBody>
          <a:bodyPr wrap="square" rtlCol="0">
            <a:spAutoFit/>
          </a:bodyPr>
          <a:lstStyle/>
          <a:p>
            <a:r>
              <a:rPr lang="en-US" sz="2800" dirty="0"/>
              <a:t>1.  Healthy families create an atmosphere where 	angels want to dwell. </a:t>
            </a:r>
          </a:p>
          <a:p>
            <a:endParaRPr lang="en-US" sz="2800" dirty="0"/>
          </a:p>
          <a:p>
            <a:r>
              <a:rPr lang="en-US" sz="2800" dirty="0"/>
              <a:t>2. Healthy families practice good 	communication. </a:t>
            </a:r>
          </a:p>
          <a:p>
            <a:endParaRPr lang="en-US" sz="2800" dirty="0"/>
          </a:p>
          <a:p>
            <a:r>
              <a:rPr lang="en-US" sz="2800" dirty="0"/>
              <a:t>3. Healthy families have family bonding time. </a:t>
            </a:r>
          </a:p>
          <a:p>
            <a:endParaRPr lang="en-US" sz="2800" dirty="0"/>
          </a:p>
          <a:p>
            <a:r>
              <a:rPr lang="en-US" sz="2800" dirty="0"/>
              <a:t>4. Healthy families play and laugh together </a:t>
            </a:r>
          </a:p>
          <a:p>
            <a:endParaRPr lang="en-US" sz="2800" dirty="0"/>
          </a:p>
          <a:p>
            <a:r>
              <a:rPr lang="en-US" sz="2800" dirty="0"/>
              <a:t>5. Healthy families worship God together. </a:t>
            </a:r>
          </a:p>
        </p:txBody>
      </p:sp>
    </p:spTree>
    <p:extLst>
      <p:ext uri="{BB962C8B-B14F-4D97-AF65-F5344CB8AC3E}">
        <p14:creationId xmlns:p14="http://schemas.microsoft.com/office/powerpoint/2010/main" val="293161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Resilience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343749"/>
            <a:ext cx="7451314" cy="4862870"/>
          </a:xfrm>
          <a:prstGeom prst="rect">
            <a:avLst/>
          </a:prstGeom>
          <a:noFill/>
        </p:spPr>
        <p:txBody>
          <a:bodyPr wrap="square" rtlCol="0">
            <a:spAutoFit/>
          </a:bodyPr>
          <a:lstStyle/>
          <a:p>
            <a:r>
              <a:rPr lang="en-US" sz="2400" dirty="0"/>
              <a:t>Some families encounter more stress than others, but everyone experiences the ebb and flow of a life where births, deaths, divorces, stepfamily blending, economic crises, pandemics, or other life occurrences happen. </a:t>
            </a:r>
          </a:p>
          <a:p>
            <a:endParaRPr lang="en-US" sz="2400" dirty="0"/>
          </a:p>
          <a:p>
            <a:r>
              <a:rPr lang="en-US" sz="2400" dirty="0"/>
              <a:t>When the emotional wellbeing of family members is nurtured, including parents and children, the family becomes more resilient, and the individual members also become more resilient. Resilience acknowledges the trials but believes emotional wellbeing is possible despite the challenges.</a:t>
            </a:r>
            <a:endParaRPr lang="en-US" dirty="0"/>
          </a:p>
          <a:p>
            <a:pPr algn="ctr"/>
            <a:endParaRPr lang="en-US" dirty="0"/>
          </a:p>
          <a:p>
            <a:pPr algn="ctr"/>
            <a:endParaRPr lang="en-US" sz="1400" dirty="0"/>
          </a:p>
          <a:p>
            <a:pPr algn="ctr"/>
            <a:r>
              <a:rPr lang="en-US" sz="1400" dirty="0"/>
              <a:t>Oliver, W. &amp; E. (Ed.). (2021). </a:t>
            </a:r>
            <a:r>
              <a:rPr lang="en-US" sz="1400" i="1" dirty="0"/>
              <a:t>I Will Go With My Family: Family Resilience</a:t>
            </a:r>
            <a:r>
              <a:rPr lang="en-US" sz="1400" dirty="0"/>
              <a:t>. Resource Book 2022. </a:t>
            </a:r>
          </a:p>
        </p:txBody>
      </p:sp>
    </p:spTree>
    <p:extLst>
      <p:ext uri="{BB962C8B-B14F-4D97-AF65-F5344CB8AC3E}">
        <p14:creationId xmlns:p14="http://schemas.microsoft.com/office/powerpoint/2010/main" val="8801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0"/>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497008" y="383882"/>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Closing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82291"/>
            <a:ext cx="7451314" cy="4278094"/>
          </a:xfrm>
          <a:prstGeom prst="rect">
            <a:avLst/>
          </a:prstGeom>
          <a:noFill/>
        </p:spPr>
        <p:txBody>
          <a:bodyPr wrap="square" rtlCol="0">
            <a:spAutoFit/>
          </a:bodyPr>
          <a:lstStyle/>
          <a:p>
            <a:r>
              <a:rPr lang="en-US" sz="2800" dirty="0"/>
              <a:t>In this seminar, we focused on parenting to show the lifespan of how adults develop emotional wellbeing. However, if one was not nurtured emotionally from childhood, there’s still the opportunity to begin the journey in adulthood.</a:t>
            </a:r>
          </a:p>
          <a:p>
            <a:endParaRPr lang="en-US" sz="2000" dirty="0"/>
          </a:p>
          <a:p>
            <a:r>
              <a:rPr lang="en-US" sz="2800" dirty="0"/>
              <a:t> Finding a good devotional that gives you hope for emotional wellbeing is an excellent place to start. Find a trusted Christian counselor to help you process past hurts, traumas, or neglect.</a:t>
            </a:r>
          </a:p>
        </p:txBody>
      </p:sp>
    </p:spTree>
    <p:extLst>
      <p:ext uri="{BB962C8B-B14F-4D97-AF65-F5344CB8AC3E}">
        <p14:creationId xmlns:p14="http://schemas.microsoft.com/office/powerpoint/2010/main" val="410986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Closing</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20735"/>
            <a:ext cx="7451314" cy="4739759"/>
          </a:xfrm>
          <a:prstGeom prst="rect">
            <a:avLst/>
          </a:prstGeom>
          <a:noFill/>
        </p:spPr>
        <p:txBody>
          <a:bodyPr wrap="square" rtlCol="0">
            <a:spAutoFit/>
          </a:bodyPr>
          <a:lstStyle/>
          <a:p>
            <a:pPr algn="ctr"/>
            <a:endParaRPr lang="en-US" sz="3000" dirty="0"/>
          </a:p>
          <a:p>
            <a:pPr algn="ctr"/>
            <a:r>
              <a:rPr lang="en-US" sz="4000" i="1" dirty="0"/>
              <a:t>“You keep him in perfect peace whose mind is stayed on you because he trusts in you.” </a:t>
            </a:r>
          </a:p>
          <a:p>
            <a:pPr algn="ctr"/>
            <a:r>
              <a:rPr lang="en-US" sz="4000" i="1" dirty="0"/>
              <a:t>Isaiah 26: 3</a:t>
            </a:r>
            <a:r>
              <a:rPr lang="en-US" sz="4000" dirty="0"/>
              <a:t> </a:t>
            </a:r>
          </a:p>
          <a:p>
            <a:pPr algn="ctr"/>
            <a:endParaRPr lang="en-US" sz="4000" dirty="0"/>
          </a:p>
          <a:p>
            <a:pPr algn="ctr"/>
            <a:r>
              <a:rPr lang="en-US" sz="3600" dirty="0"/>
              <a:t>Pray daily for God to heal your </a:t>
            </a:r>
          </a:p>
          <a:p>
            <a:pPr algn="ctr"/>
            <a:r>
              <a:rPr lang="en-US" sz="3600" dirty="0"/>
              <a:t>mind and soul.</a:t>
            </a:r>
          </a:p>
        </p:txBody>
      </p:sp>
    </p:spTree>
    <p:extLst>
      <p:ext uri="{BB962C8B-B14F-4D97-AF65-F5344CB8AC3E}">
        <p14:creationId xmlns:p14="http://schemas.microsoft.com/office/powerpoint/2010/main" val="4176753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8410" y="-794"/>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Notes</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20735"/>
            <a:ext cx="7451314" cy="4524315"/>
          </a:xfrm>
          <a:prstGeom prst="rect">
            <a:avLst/>
          </a:prstGeom>
          <a:noFill/>
        </p:spPr>
        <p:txBody>
          <a:bodyPr wrap="square" rtlCol="0">
            <a:spAutoFit/>
          </a:bodyPr>
          <a:lstStyle/>
          <a:p>
            <a:pPr algn="ctr"/>
            <a:endParaRPr lang="en-US" sz="1600" dirty="0"/>
          </a:p>
          <a:p>
            <a:pPr marL="342900" indent="-342900">
              <a:buAutoNum type="arabicPeriod"/>
            </a:pPr>
            <a:r>
              <a:rPr lang="en-US" sz="1600" dirty="0"/>
              <a:t>Spence-Jones, H. D. M. (Ed.). (1909). </a:t>
            </a:r>
            <a:r>
              <a:rPr lang="en-US" sz="1600" i="1" dirty="0">
                <a:hlinkClick r:id="rId3"/>
              </a:rPr>
              <a:t>Proverbs</a:t>
            </a:r>
            <a:r>
              <a:rPr lang="en-US" sz="1600" dirty="0"/>
              <a:t> (p. 422). London; New York: Funk &amp;</a:t>
            </a:r>
          </a:p>
          <a:p>
            <a:r>
              <a:rPr lang="en-US" sz="1600" dirty="0"/>
              <a:t>       Wagnalls Company.</a:t>
            </a:r>
          </a:p>
          <a:p>
            <a:pPr marL="342900" indent="-342900">
              <a:buAutoNum type="arabicPeriod" startAt="2"/>
            </a:pPr>
            <a:r>
              <a:rPr lang="en-US" sz="1600" dirty="0" err="1"/>
              <a:t>Dybdahl</a:t>
            </a:r>
            <a:r>
              <a:rPr lang="en-US" sz="1600" dirty="0"/>
              <a:t>, J. L. (Ed.). (2010). </a:t>
            </a:r>
            <a:r>
              <a:rPr lang="en-US" sz="1600" i="1" dirty="0">
                <a:hlinkClick r:id="rId4"/>
              </a:rPr>
              <a:t>Andrews Study Bible Notes</a:t>
            </a:r>
            <a:r>
              <a:rPr lang="en-US" sz="1600" dirty="0"/>
              <a:t> (p. 818). Berrien Springs, MI:</a:t>
            </a:r>
          </a:p>
          <a:p>
            <a:r>
              <a:rPr lang="en-US" sz="1600" dirty="0"/>
              <a:t>       Andrews University Press.</a:t>
            </a:r>
          </a:p>
          <a:p>
            <a:pPr marL="342900" indent="-342900">
              <a:buAutoNum type="arabicPeriod" startAt="3"/>
            </a:pPr>
            <a:r>
              <a:rPr lang="en-US" sz="1600" dirty="0"/>
              <a:t>White, Ellen G. (2001). </a:t>
            </a:r>
            <a:r>
              <a:rPr lang="en-US" sz="1600" i="1" dirty="0"/>
              <a:t>Child Guidance</a:t>
            </a:r>
            <a:r>
              <a:rPr lang="en-US" sz="1600" dirty="0"/>
              <a:t>. Review and Herald Publishing Association.</a:t>
            </a:r>
          </a:p>
          <a:p>
            <a:pPr marL="342900" indent="-342900">
              <a:buAutoNum type="arabicPeriod" startAt="3"/>
            </a:pPr>
            <a:r>
              <a:rPr lang="en-US" sz="1600" dirty="0"/>
              <a:t>World Health Organization (WHO) Mental Health Surveys.</a:t>
            </a:r>
          </a:p>
          <a:p>
            <a:pPr marL="342900" indent="-342900">
              <a:buAutoNum type="arabicPeriod" startAt="3"/>
            </a:pPr>
            <a:r>
              <a:rPr lang="en-US" sz="1600" dirty="0"/>
              <a:t>National Survey of Children’s Health.</a:t>
            </a:r>
          </a:p>
          <a:p>
            <a:pPr marL="342900" indent="-342900">
              <a:buAutoNum type="arabicPeriod" startAt="3"/>
            </a:pPr>
            <a:r>
              <a:rPr lang="en-US" sz="1600" dirty="0"/>
              <a:t>Centers for Disease Control (CDC). </a:t>
            </a:r>
            <a:r>
              <a:rPr lang="en-US" sz="1600" dirty="0">
                <a:hlinkClick r:id="rId5"/>
              </a:rPr>
              <a:t>www.cdc.gov</a:t>
            </a:r>
            <a:endParaRPr lang="en-US" sz="1600" dirty="0"/>
          </a:p>
          <a:p>
            <a:pPr marL="342900" indent="-342900">
              <a:buAutoNum type="arabicPeriod" startAt="3"/>
            </a:pPr>
            <a:r>
              <a:rPr lang="en-US" sz="1600" dirty="0"/>
              <a:t>White, Ellen G. (2001). The Adventist Home. Review and Herald Publishing Association.</a:t>
            </a:r>
          </a:p>
          <a:p>
            <a:pPr marL="342900" indent="-342900">
              <a:buAutoNum type="arabicPeriod" startAt="3"/>
            </a:pPr>
            <a:r>
              <a:rPr lang="en-US" sz="1600" dirty="0"/>
              <a:t>Gottman, John. (2015). 7 Principles for Making Marriage Work. New York, NY: Harmony Books.</a:t>
            </a:r>
          </a:p>
          <a:p>
            <a:pPr marL="342900" indent="-342900">
              <a:buAutoNum type="arabicPeriod" startAt="3"/>
            </a:pPr>
            <a:r>
              <a:rPr lang="en-US" sz="1600" dirty="0"/>
              <a:t>See Baumrind’s Parenting Styles.</a:t>
            </a:r>
          </a:p>
          <a:p>
            <a:pPr marL="342900" indent="-342900">
              <a:buAutoNum type="arabicPeriod" startAt="10"/>
            </a:pPr>
            <a:r>
              <a:rPr lang="en-US" sz="1600" dirty="0"/>
              <a:t>Cloud, Henry C &amp; Townsend, John. (1998). </a:t>
            </a:r>
            <a:r>
              <a:rPr lang="en-US" sz="1600" i="1" dirty="0"/>
              <a:t>Boundaries with Kids</a:t>
            </a:r>
            <a:r>
              <a:rPr lang="en-US" sz="1600" dirty="0"/>
              <a:t>. Grand Rapids, MI:</a:t>
            </a:r>
          </a:p>
          <a:p>
            <a:r>
              <a:rPr lang="en-US" sz="1600" dirty="0"/>
              <a:t>        Zondervan.</a:t>
            </a:r>
          </a:p>
          <a:p>
            <a:pPr marL="342900" indent="-342900">
              <a:buAutoNum type="arabicPeriod" startAt="11"/>
            </a:pPr>
            <a:r>
              <a:rPr lang="en-US" sz="1600" dirty="0"/>
              <a:t>Oliver, W. &amp; E. (Ed.). (2021). </a:t>
            </a:r>
            <a:r>
              <a:rPr lang="en-US" sz="1600" i="1" dirty="0"/>
              <a:t>I Will Go With My Family: Family Resilience</a:t>
            </a:r>
            <a:r>
              <a:rPr lang="en-US" sz="1600" dirty="0"/>
              <a:t>. Resource</a:t>
            </a:r>
          </a:p>
          <a:p>
            <a:r>
              <a:rPr lang="en-US" sz="1600" dirty="0"/>
              <a:t>        Book 2022. Review and Herald Publishing Association.</a:t>
            </a:r>
          </a:p>
        </p:txBody>
      </p:sp>
    </p:spTree>
    <p:extLst>
      <p:ext uri="{BB962C8B-B14F-4D97-AF65-F5344CB8AC3E}">
        <p14:creationId xmlns:p14="http://schemas.microsoft.com/office/powerpoint/2010/main" val="962164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Tree>
    <p:extLst>
      <p:ext uri="{BB962C8B-B14F-4D97-AF65-F5344CB8AC3E}">
        <p14:creationId xmlns:p14="http://schemas.microsoft.com/office/powerpoint/2010/main" val="198543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Introduction</a:t>
            </a:r>
          </a:p>
        </p:txBody>
      </p:sp>
      <p:sp>
        <p:nvSpPr>
          <p:cNvPr id="11" name="TextBox 10">
            <a:extLst>
              <a:ext uri="{FF2B5EF4-FFF2-40B4-BE49-F238E27FC236}">
                <a16:creationId xmlns:a16="http://schemas.microsoft.com/office/drawing/2014/main" id="{A321DCA3-A769-C049-BA95-5D4CF043B697}"/>
              </a:ext>
            </a:extLst>
          </p:cNvPr>
          <p:cNvSpPr txBox="1"/>
          <p:nvPr/>
        </p:nvSpPr>
        <p:spPr>
          <a:xfrm>
            <a:off x="603414" y="1030594"/>
            <a:ext cx="7937171" cy="4940391"/>
          </a:xfrm>
          <a:prstGeom prst="rect">
            <a:avLst/>
          </a:prstGeom>
          <a:noFill/>
        </p:spPr>
        <p:txBody>
          <a:bodyPr wrap="square" rtlCol="0">
            <a:spAutoFit/>
          </a:bodyPr>
          <a:lstStyle/>
          <a:p>
            <a:pPr algn="ctr">
              <a:buClr>
                <a:srgbClr val="E18F39"/>
              </a:buClr>
            </a:pPr>
            <a:r>
              <a:rPr lang="en-US" sz="3200" b="1" dirty="0"/>
              <a:t>All parents want to see their children </a:t>
            </a:r>
          </a:p>
          <a:p>
            <a:pPr algn="ctr">
              <a:buClr>
                <a:srgbClr val="E18F39"/>
              </a:buClr>
            </a:pPr>
            <a:r>
              <a:rPr lang="en-US" sz="3200" b="1" dirty="0"/>
              <a:t>grow up and succeed</a:t>
            </a:r>
          </a:p>
          <a:p>
            <a:pPr algn="ctr">
              <a:buClr>
                <a:srgbClr val="E18F39"/>
              </a:buClr>
            </a:pPr>
            <a:endParaRPr lang="en-US" sz="1600" b="1" dirty="0"/>
          </a:p>
          <a:p>
            <a:pPr marL="742950" lvl="1" indent="-285750">
              <a:lnSpc>
                <a:spcPct val="150000"/>
              </a:lnSpc>
              <a:buClr>
                <a:srgbClr val="E18F39"/>
              </a:buClr>
              <a:buFont typeface="Arial" panose="020B0604020202020204" pitchFamily="34" charset="0"/>
              <a:buChar char="•"/>
            </a:pPr>
            <a:r>
              <a:rPr lang="en-US" sz="3200" dirty="0"/>
              <a:t>Physically</a:t>
            </a:r>
          </a:p>
          <a:p>
            <a:pPr marL="742950" lvl="1" indent="-285750">
              <a:lnSpc>
                <a:spcPct val="150000"/>
              </a:lnSpc>
              <a:buClr>
                <a:srgbClr val="E18F39"/>
              </a:buClr>
              <a:buFont typeface="Arial" panose="020B0604020202020204" pitchFamily="34" charset="0"/>
              <a:buChar char="•"/>
            </a:pPr>
            <a:r>
              <a:rPr lang="en-US" sz="3200" dirty="0"/>
              <a:t>Mentally</a:t>
            </a:r>
          </a:p>
          <a:p>
            <a:pPr marL="742950" lvl="1" indent="-285750">
              <a:lnSpc>
                <a:spcPct val="150000"/>
              </a:lnSpc>
              <a:buClr>
                <a:srgbClr val="E18F39"/>
              </a:buClr>
              <a:buFont typeface="Arial" panose="020B0604020202020204" pitchFamily="34" charset="0"/>
              <a:buChar char="•"/>
            </a:pPr>
            <a:r>
              <a:rPr lang="en-US" sz="3200" dirty="0"/>
              <a:t>Intellectually</a:t>
            </a:r>
          </a:p>
          <a:p>
            <a:pPr marL="742950" lvl="1" indent="-285750">
              <a:lnSpc>
                <a:spcPct val="150000"/>
              </a:lnSpc>
              <a:buClr>
                <a:srgbClr val="E18F39"/>
              </a:buClr>
              <a:buFont typeface="Arial" panose="020B0604020202020204" pitchFamily="34" charset="0"/>
              <a:buChar char="•"/>
            </a:pPr>
            <a:r>
              <a:rPr lang="en-US" sz="3200" dirty="0"/>
              <a:t>Spiritually</a:t>
            </a:r>
          </a:p>
          <a:p>
            <a:pPr marL="742950" lvl="1" indent="-285750">
              <a:lnSpc>
                <a:spcPct val="150000"/>
              </a:lnSpc>
              <a:buClr>
                <a:srgbClr val="E18F39"/>
              </a:buClr>
              <a:buFont typeface="Arial" panose="020B0604020202020204" pitchFamily="34" charset="0"/>
              <a:buChar char="•"/>
            </a:pPr>
            <a:r>
              <a:rPr lang="en-US" sz="3200" dirty="0"/>
              <a:t>Socially</a:t>
            </a:r>
            <a:endParaRPr lang="en-US" sz="2400" dirty="0"/>
          </a:p>
        </p:txBody>
      </p:sp>
    </p:spTree>
    <p:extLst>
      <p:ext uri="{BB962C8B-B14F-4D97-AF65-F5344CB8AC3E}">
        <p14:creationId xmlns:p14="http://schemas.microsoft.com/office/powerpoint/2010/main" val="249268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954107"/>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Introduction continued</a:t>
            </a:r>
          </a:p>
          <a:p>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726674"/>
            <a:ext cx="7451314" cy="3785652"/>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3200" dirty="0"/>
              <a:t>Most want their children to find </a:t>
            </a:r>
            <a:r>
              <a:rPr lang="en-US" sz="3200" b="1" dirty="0"/>
              <a:t>fulfilling</a:t>
            </a:r>
            <a:r>
              <a:rPr lang="en-US" sz="3200" dirty="0"/>
              <a:t> and </a:t>
            </a:r>
            <a:r>
              <a:rPr lang="en-US" sz="3200" b="1" dirty="0"/>
              <a:t>purposeful</a:t>
            </a:r>
            <a:r>
              <a:rPr lang="en-US" sz="3200" dirty="0"/>
              <a:t> work and </a:t>
            </a:r>
            <a:r>
              <a:rPr lang="en-US" sz="3200" b="1" dirty="0"/>
              <a:t>contribute</a:t>
            </a:r>
            <a:r>
              <a:rPr lang="en-US" sz="3200" dirty="0"/>
              <a:t> to the home, church, and society. </a:t>
            </a:r>
          </a:p>
          <a:p>
            <a:pPr>
              <a:lnSpc>
                <a:spcPct val="150000"/>
              </a:lnSpc>
              <a:buClr>
                <a:srgbClr val="E18F39"/>
              </a:buClr>
            </a:pPr>
            <a:endParaRPr lang="en-US" sz="3200" dirty="0"/>
          </a:p>
          <a:p>
            <a:pPr marL="285750" indent="-285750">
              <a:buClr>
                <a:srgbClr val="E18F39"/>
              </a:buClr>
              <a:buFont typeface="Arial" panose="020B0604020202020204" pitchFamily="34" charset="0"/>
              <a:buChar char="•"/>
            </a:pPr>
            <a:r>
              <a:rPr lang="en-US" sz="3200" dirty="0"/>
              <a:t>Therefore, </a:t>
            </a:r>
            <a:r>
              <a:rPr lang="en-US" sz="3200" b="1" dirty="0"/>
              <a:t>the family is the primary center of nurture</a:t>
            </a:r>
            <a:r>
              <a:rPr lang="en-US" sz="3200" dirty="0"/>
              <a:t> for the holistic well-being of individuals in the community.</a:t>
            </a:r>
          </a:p>
        </p:txBody>
      </p:sp>
    </p:spTree>
    <p:extLst>
      <p:ext uri="{BB962C8B-B14F-4D97-AF65-F5344CB8AC3E}">
        <p14:creationId xmlns:p14="http://schemas.microsoft.com/office/powerpoint/2010/main" val="65438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Introduction continued</a:t>
            </a:r>
          </a:p>
        </p:txBody>
      </p:sp>
      <p:sp>
        <p:nvSpPr>
          <p:cNvPr id="11" name="TextBox 10">
            <a:extLst>
              <a:ext uri="{FF2B5EF4-FFF2-40B4-BE49-F238E27FC236}">
                <a16:creationId xmlns:a16="http://schemas.microsoft.com/office/drawing/2014/main" id="{A321DCA3-A769-C049-BA95-5D4CF043B697}"/>
              </a:ext>
            </a:extLst>
          </p:cNvPr>
          <p:cNvSpPr txBox="1"/>
          <p:nvPr/>
        </p:nvSpPr>
        <p:spPr>
          <a:xfrm>
            <a:off x="742031" y="1905506"/>
            <a:ext cx="7659937" cy="3046988"/>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3200" dirty="0"/>
              <a:t>Everyone encounters challenges in life. Some are unforeseen, and others are because of experiences, attitudes, and actions a child confronts in their home and other spaces, or other </a:t>
            </a:r>
            <a:r>
              <a:rPr lang="en-US" sz="3200" i="1" dirty="0"/>
              <a:t>adverse childhood experiences</a:t>
            </a:r>
            <a:r>
              <a:rPr lang="en-US" sz="3200" dirty="0"/>
              <a:t>, known as (ACES).</a:t>
            </a:r>
          </a:p>
        </p:txBody>
      </p:sp>
    </p:spTree>
    <p:extLst>
      <p:ext uri="{BB962C8B-B14F-4D97-AF65-F5344CB8AC3E}">
        <p14:creationId xmlns:p14="http://schemas.microsoft.com/office/powerpoint/2010/main" val="268966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endParaRPr lang="en-US" sz="2800" b="1" dirty="0">
              <a:solidFill>
                <a:schemeClr val="bg1"/>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36600" y="1582340"/>
            <a:ext cx="7670800" cy="3693319"/>
          </a:xfrm>
          <a:prstGeom prst="rect">
            <a:avLst/>
          </a:prstGeom>
          <a:noFill/>
        </p:spPr>
        <p:txBody>
          <a:bodyPr wrap="square" rtlCol="0">
            <a:spAutoFit/>
          </a:bodyPr>
          <a:lstStyle/>
          <a:p>
            <a:pPr algn="ctr">
              <a:buClr>
                <a:srgbClr val="E18F39"/>
              </a:buClr>
            </a:pPr>
            <a:r>
              <a:rPr lang="en-US" sz="2800" dirty="0"/>
              <a:t>We must consider the child’s nature, temperament, and aptitudes in the education or nurturing given so that when the child grows up, she will feel competent and confident in navigating her world.</a:t>
            </a:r>
            <a:endParaRPr lang="en-US" sz="2400" dirty="0"/>
          </a:p>
          <a:p>
            <a:pPr>
              <a:lnSpc>
                <a:spcPct val="150000"/>
              </a:lnSpc>
              <a:buClr>
                <a:srgbClr val="E18F39"/>
              </a:buClr>
            </a:pPr>
            <a:endParaRPr lang="en-US" sz="2800" dirty="0"/>
          </a:p>
          <a:p>
            <a:pPr algn="ctr"/>
            <a:r>
              <a:rPr lang="en-US" sz="2800" b="1" i="1" dirty="0"/>
              <a:t>“Train up a child in the way he should go; even when he is old he will not depart from it.”</a:t>
            </a:r>
          </a:p>
          <a:p>
            <a:pPr algn="ctr"/>
            <a:r>
              <a:rPr lang="en-US" sz="2400" dirty="0"/>
              <a:t>Proverbs 22:6</a:t>
            </a:r>
          </a:p>
        </p:txBody>
      </p:sp>
    </p:spTree>
    <p:extLst>
      <p:ext uri="{BB962C8B-B14F-4D97-AF65-F5344CB8AC3E}">
        <p14:creationId xmlns:p14="http://schemas.microsoft.com/office/powerpoint/2010/main" val="133573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263633"/>
            <a:ext cx="6252210" cy="3693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a:p>
            <a:pPr algn="r"/>
            <a:endParaRPr lang="en-US" sz="900" dirty="0">
              <a:solidFill>
                <a:srgbClr val="7030A0"/>
              </a:solidFill>
              <a:latin typeface="Avenir Next Condensed" panose="020B0506020202020204" pitchFamily="34" charset="0"/>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347149"/>
            <a:ext cx="7451314" cy="4893647"/>
          </a:xfrm>
          <a:prstGeom prst="rect">
            <a:avLst/>
          </a:prstGeom>
          <a:noFill/>
        </p:spPr>
        <p:txBody>
          <a:bodyPr wrap="square" rtlCol="0">
            <a:spAutoFit/>
          </a:bodyPr>
          <a:lstStyle/>
          <a:p>
            <a:pPr algn="ctr"/>
            <a:r>
              <a:rPr lang="en-US" sz="2400" i="1" dirty="0"/>
              <a:t>“Fathers, do not provoke your children to anger, but bring them up in the discipline and instruction of the Lord.” </a:t>
            </a:r>
            <a:r>
              <a:rPr lang="en-US" sz="2400" dirty="0"/>
              <a:t>Ephesians 6:4</a:t>
            </a:r>
          </a:p>
          <a:p>
            <a:endParaRPr lang="en-US" sz="2400" dirty="0"/>
          </a:p>
          <a:p>
            <a:pPr algn="ctr"/>
            <a:r>
              <a:rPr lang="en-US" sz="2400" i="1" dirty="0"/>
              <a:t>“You shall teach them diligently to your sons and shall talk of them when you sit in your house and when you walk by the way and when you lie down and when you rise up.” </a:t>
            </a:r>
            <a:r>
              <a:rPr lang="en-US" sz="2400" dirty="0"/>
              <a:t>Deuteronomy 6:7</a:t>
            </a:r>
          </a:p>
          <a:p>
            <a:pPr algn="ctr"/>
            <a:endParaRPr lang="en-US" sz="2400" dirty="0"/>
          </a:p>
          <a:p>
            <a:pPr algn="ctr"/>
            <a:r>
              <a:rPr lang="en-US" sz="2400" i="1" dirty="0"/>
              <a:t>“And that from childhood you have known the sacred writings which are able to give you the wisdom that leads to salvation through faith which is in Christ Jesus.”</a:t>
            </a:r>
            <a:endParaRPr lang="en-US" sz="2400" dirty="0"/>
          </a:p>
          <a:p>
            <a:pPr algn="ctr"/>
            <a:r>
              <a:rPr lang="en-US" sz="2400" dirty="0"/>
              <a:t>2 Timothy 3:15</a:t>
            </a:r>
          </a:p>
        </p:txBody>
      </p:sp>
    </p:spTree>
    <p:extLst>
      <p:ext uri="{BB962C8B-B14F-4D97-AF65-F5344CB8AC3E}">
        <p14:creationId xmlns:p14="http://schemas.microsoft.com/office/powerpoint/2010/main" val="1737264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70" y="317323"/>
            <a:ext cx="6750122" cy="523220"/>
          </a:xfrm>
          <a:prstGeom prst="rect">
            <a:avLst/>
          </a:prstGeom>
          <a:noFill/>
        </p:spPr>
        <p:txBody>
          <a:bodyPr wrap="square" rtlCol="0">
            <a:spAutoFit/>
          </a:bodyPr>
          <a:lstStyle/>
          <a:p>
            <a:r>
              <a:rPr lang="en-US" sz="2800" b="1" dirty="0">
                <a:solidFill>
                  <a:schemeClr val="bg1"/>
                </a:solidFill>
                <a:latin typeface="Avenir Next Condensed" panose="020B0506020202020204" pitchFamily="34" charset="0"/>
              </a:rPr>
              <a:t>E. G. White writes in Child Guidance</a:t>
            </a:r>
          </a:p>
        </p:txBody>
      </p:sp>
      <p:sp>
        <p:nvSpPr>
          <p:cNvPr id="11" name="TextBox 10">
            <a:extLst>
              <a:ext uri="{FF2B5EF4-FFF2-40B4-BE49-F238E27FC236}">
                <a16:creationId xmlns:a16="http://schemas.microsoft.com/office/drawing/2014/main" id="{A321DCA3-A769-C049-BA95-5D4CF043B697}"/>
              </a:ext>
            </a:extLst>
          </p:cNvPr>
          <p:cNvSpPr txBox="1"/>
          <p:nvPr/>
        </p:nvSpPr>
        <p:spPr>
          <a:xfrm>
            <a:off x="846343" y="1464201"/>
            <a:ext cx="7451314" cy="4770537"/>
          </a:xfrm>
          <a:prstGeom prst="rect">
            <a:avLst/>
          </a:prstGeom>
          <a:noFill/>
        </p:spPr>
        <p:txBody>
          <a:bodyPr wrap="square" rtlCol="0">
            <a:spAutoFit/>
          </a:bodyPr>
          <a:lstStyle/>
          <a:p>
            <a:pPr algn="ctr"/>
            <a:r>
              <a:rPr lang="en-US" sz="2800" i="1" dirty="0"/>
              <a:t>“In order for parents and teachers to do this work, they must themselves understand “the way” the child should go. This embraces more than merely having a knowledge of books.  It takes in everything that is good, virtuous, righteous, and holy. It comprehends the practice of temperance, godliness, brotherly kindness, and love to God and to one another. In order to attain this object, the physical, mental, moral, and religious education of children must have attention.” </a:t>
            </a:r>
          </a:p>
          <a:p>
            <a:pPr algn="ctr"/>
            <a:r>
              <a:rPr lang="en-US" sz="2400" dirty="0"/>
              <a:t>Child Guidance 297.2</a:t>
            </a:r>
          </a:p>
        </p:txBody>
      </p:sp>
    </p:spTree>
    <p:extLst>
      <p:ext uri="{BB962C8B-B14F-4D97-AF65-F5344CB8AC3E}">
        <p14:creationId xmlns:p14="http://schemas.microsoft.com/office/powerpoint/2010/main" val="330577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4205" y="-397"/>
            <a:ext cx="9152410" cy="6858794"/>
          </a:xfrm>
          <a:prstGeom prst="rect">
            <a:avLst/>
          </a:prstGeom>
        </p:spPr>
      </p:pic>
      <p:sp>
        <p:nvSpPr>
          <p:cNvPr id="8" name="Rectangle 7"/>
          <p:cNvSpPr/>
          <p:nvPr/>
        </p:nvSpPr>
        <p:spPr>
          <a:xfrm>
            <a:off x="2245031" y="6402133"/>
            <a:ext cx="6252210" cy="230832"/>
          </a:xfrm>
          <a:prstGeom prst="rect">
            <a:avLst/>
          </a:prstGeom>
        </p:spPr>
        <p:txBody>
          <a:bodyPr wrap="square" anchor="b">
            <a:spAutoFit/>
          </a:bodyPr>
          <a:lstStyle/>
          <a:p>
            <a:pPr algn="r"/>
            <a:r>
              <a:rPr lang="en-US" sz="900" dirty="0">
                <a:latin typeface="Avenir Next Condensed" panose="020B0506020202020204" pitchFamily="34" charset="0"/>
              </a:rPr>
              <a:t>Nurturing Emotional Wellbeing in the Family</a:t>
            </a:r>
          </a:p>
        </p:txBody>
      </p:sp>
      <p:sp>
        <p:nvSpPr>
          <p:cNvPr id="10" name="TextBox 9">
            <a:extLst>
              <a:ext uri="{FF2B5EF4-FFF2-40B4-BE49-F238E27FC236}">
                <a16:creationId xmlns:a16="http://schemas.microsoft.com/office/drawing/2014/main" id="{0E0CE529-1C45-F548-AE8A-BB4457328103}"/>
              </a:ext>
            </a:extLst>
          </p:cNvPr>
          <p:cNvSpPr txBox="1"/>
          <p:nvPr/>
        </p:nvSpPr>
        <p:spPr>
          <a:xfrm>
            <a:off x="560069" y="317323"/>
            <a:ext cx="7937171" cy="523220"/>
          </a:xfrm>
          <a:prstGeom prst="rect">
            <a:avLst/>
          </a:prstGeom>
          <a:noFill/>
        </p:spPr>
        <p:txBody>
          <a:bodyPr wrap="square" rtlCol="0">
            <a:spAutoFit/>
          </a:bodyPr>
          <a:lstStyle/>
          <a:p>
            <a:r>
              <a:rPr lang="en-US" sz="2800" b="1" dirty="0">
                <a:solidFill>
                  <a:schemeClr val="bg1"/>
                </a:solidFill>
              </a:rPr>
              <a:t>Definition: Adverse Childhood Experiences (ACEs)</a:t>
            </a:r>
            <a:endParaRPr lang="en-US" sz="2800" dirty="0">
              <a:solidFill>
                <a:schemeClr val="bg1"/>
              </a:solidFill>
            </a:endParaRPr>
          </a:p>
        </p:txBody>
      </p:sp>
      <p:sp>
        <p:nvSpPr>
          <p:cNvPr id="11" name="TextBox 10">
            <a:extLst>
              <a:ext uri="{FF2B5EF4-FFF2-40B4-BE49-F238E27FC236}">
                <a16:creationId xmlns:a16="http://schemas.microsoft.com/office/drawing/2014/main" id="{A321DCA3-A769-C049-BA95-5D4CF043B697}"/>
              </a:ext>
            </a:extLst>
          </p:cNvPr>
          <p:cNvSpPr txBox="1"/>
          <p:nvPr/>
        </p:nvSpPr>
        <p:spPr>
          <a:xfrm>
            <a:off x="742031" y="1294769"/>
            <a:ext cx="7659937" cy="5269904"/>
          </a:xfrm>
          <a:prstGeom prst="rect">
            <a:avLst/>
          </a:prstGeom>
          <a:noFill/>
        </p:spPr>
        <p:txBody>
          <a:bodyPr wrap="square" rtlCol="0">
            <a:spAutoFit/>
          </a:bodyPr>
          <a:lstStyle/>
          <a:p>
            <a:pPr marL="285750" indent="-285750">
              <a:buClr>
                <a:srgbClr val="E18F39"/>
              </a:buClr>
              <a:buFont typeface="Arial" panose="020B0604020202020204" pitchFamily="34" charset="0"/>
              <a:buChar char="•"/>
            </a:pPr>
            <a:r>
              <a:rPr lang="en-US" sz="2800" dirty="0"/>
              <a:t>ACEs are stressful and potentially traumatic situations children face in the first 18 years of life. These experiences include different forms of abuse, neglect, and severe household dysfunction. </a:t>
            </a:r>
          </a:p>
          <a:p>
            <a:pPr>
              <a:buClr>
                <a:srgbClr val="E18F39"/>
              </a:buClr>
            </a:pPr>
            <a:endParaRPr lang="en-US" sz="1600" dirty="0"/>
          </a:p>
          <a:p>
            <a:pPr>
              <a:buClr>
                <a:srgbClr val="E18F39"/>
              </a:buClr>
            </a:pPr>
            <a:endParaRPr lang="en-US" sz="2800" dirty="0"/>
          </a:p>
          <a:p>
            <a:pPr marL="285750" indent="-285750">
              <a:buClr>
                <a:srgbClr val="E18F39"/>
              </a:buClr>
              <a:buFont typeface="Arial" panose="020B0604020202020204" pitchFamily="34" charset="0"/>
              <a:buChar char="•"/>
            </a:pPr>
            <a:r>
              <a:rPr lang="en-US" sz="2800" dirty="0"/>
              <a:t>Various studies worldwide reveal that at least one-third of children experience at least one ACE before age 18, and approximately 14% experience two or more ACEs. </a:t>
            </a:r>
          </a:p>
          <a:p>
            <a:pPr>
              <a:lnSpc>
                <a:spcPct val="150000"/>
              </a:lnSpc>
              <a:buClr>
                <a:srgbClr val="E18F39"/>
              </a:buClr>
            </a:pPr>
            <a:endParaRPr lang="en-US" sz="1000" dirty="0"/>
          </a:p>
          <a:p>
            <a:pPr algn="ctr">
              <a:lnSpc>
                <a:spcPct val="150000"/>
              </a:lnSpc>
              <a:buClr>
                <a:srgbClr val="E18F39"/>
              </a:buClr>
            </a:pPr>
            <a:r>
              <a:rPr lang="en-US" sz="1000" dirty="0"/>
              <a:t>World Health Organization (WHO) Mental Health Surveys. </a:t>
            </a:r>
            <a:endParaRPr lang="en-US" sz="2400" dirty="0"/>
          </a:p>
        </p:txBody>
      </p:sp>
    </p:spTree>
    <p:extLst>
      <p:ext uri="{BB962C8B-B14F-4D97-AF65-F5344CB8AC3E}">
        <p14:creationId xmlns:p14="http://schemas.microsoft.com/office/powerpoint/2010/main" val="231105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1773</Words>
  <Application>Microsoft Office PowerPoint</Application>
  <PresentationFormat>On-screen Show (4:3)</PresentationFormat>
  <Paragraphs>171</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Avenir Next Condensed</vt:lpstr>
      <vt:lpstr>Avenir Next Condensed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rosemay</dc:creator>
  <cp:lastModifiedBy>Leena Soloman</cp:lastModifiedBy>
  <cp:revision>48</cp:revision>
  <dcterms:created xsi:type="dcterms:W3CDTF">2015-08-17T22:20:08Z</dcterms:created>
  <dcterms:modified xsi:type="dcterms:W3CDTF">2022-10-04T03:30:22Z</dcterms:modified>
</cp:coreProperties>
</file>