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60" r:id="rId3"/>
    <p:sldId id="265" r:id="rId4"/>
    <p:sldId id="264" r:id="rId5"/>
    <p:sldId id="268" r:id="rId6"/>
    <p:sldId id="269" r:id="rId7"/>
    <p:sldId id="266" r:id="rId8"/>
    <p:sldId id="270" r:id="rId9"/>
    <p:sldId id="271" r:id="rId10"/>
    <p:sldId id="267" r:id="rId11"/>
    <p:sldId id="272" r:id="rId12"/>
    <p:sldId id="273" r:id="rId13"/>
    <p:sldId id="274" r:id="rId14"/>
    <p:sldId id="275" r:id="rId15"/>
    <p:sldId id="276" r:id="rId16"/>
    <p:sldId id="277" r:id="rId17"/>
    <p:sldId id="263" r:id="rId18"/>
    <p:sldId id="26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A400"/>
    <a:srgbClr val="F7AA00"/>
    <a:srgbClr val="454B59"/>
    <a:srgbClr val="FDD7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4"/>
    <p:restoredTop sz="94694"/>
  </p:normalViewPr>
  <p:slideViewPr>
    <p:cSldViewPr snapToGrid="0" snapToObjects="1">
      <p:cViewPr varScale="1">
        <p:scale>
          <a:sx n="106" d="100"/>
          <a:sy n="106" d="100"/>
        </p:scale>
        <p:origin x="172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FEC05-6604-984C-BC0C-5126241BF795}" type="datetimeFigureOut">
              <a:rPr lang="en-US" smtClean="0"/>
              <a:t>10/4/2022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559D1-0F43-E249-A8F6-7C6E7A0EBC38}" type="slidenum">
              <a:rPr lang="en-US" smtClean="0"/>
              <a:t>‹#›</a:t>
            </a:fld>
            <a:endParaRPr lang="en-US"/>
          </a:p>
        </p:txBody>
      </p:sp>
    </p:spTree>
    <p:extLst>
      <p:ext uri="{BB962C8B-B14F-4D97-AF65-F5344CB8AC3E}">
        <p14:creationId xmlns:p14="http://schemas.microsoft.com/office/powerpoint/2010/main" val="1816747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F559D1-0F43-E249-A8F6-7C6E7A0EBC38}" type="slidenum">
              <a:rPr lang="en-US" smtClean="0"/>
              <a:t>1</a:t>
            </a:fld>
            <a:endParaRPr lang="en-US"/>
          </a:p>
        </p:txBody>
      </p:sp>
    </p:spTree>
    <p:extLst>
      <p:ext uri="{BB962C8B-B14F-4D97-AF65-F5344CB8AC3E}">
        <p14:creationId xmlns:p14="http://schemas.microsoft.com/office/powerpoint/2010/main" val="594764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F559D1-0F43-E249-A8F6-7C6E7A0EBC38}" type="slidenum">
              <a:rPr lang="en-US" smtClean="0"/>
              <a:t>3</a:t>
            </a:fld>
            <a:endParaRPr lang="en-US"/>
          </a:p>
        </p:txBody>
      </p:sp>
    </p:spTree>
    <p:extLst>
      <p:ext uri="{BB962C8B-B14F-4D97-AF65-F5344CB8AC3E}">
        <p14:creationId xmlns:p14="http://schemas.microsoft.com/office/powerpoint/2010/main" val="4157297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F559D1-0F43-E249-A8F6-7C6E7A0EBC38}" type="slidenum">
              <a:rPr lang="en-US" smtClean="0"/>
              <a:t>18</a:t>
            </a:fld>
            <a:endParaRPr lang="en-US"/>
          </a:p>
        </p:txBody>
      </p:sp>
    </p:spTree>
    <p:extLst>
      <p:ext uri="{BB962C8B-B14F-4D97-AF65-F5344CB8AC3E}">
        <p14:creationId xmlns:p14="http://schemas.microsoft.com/office/powerpoint/2010/main" val="2695970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360444-D0A7-974E-B483-81E0C00C4638}"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33835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60444-D0A7-974E-B483-81E0C00C4638}"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335384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60444-D0A7-974E-B483-81E0C00C4638}"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64136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60444-D0A7-974E-B483-81E0C00C4638}"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21571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360444-D0A7-974E-B483-81E0C00C4638}"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359316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360444-D0A7-974E-B483-81E0C00C4638}"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548529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360444-D0A7-974E-B483-81E0C00C4638}" type="datetimeFigureOut">
              <a:rPr lang="en-US" smtClean="0"/>
              <a:t>10/4/2022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56871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360444-D0A7-974E-B483-81E0C00C4638}" type="datetimeFigureOut">
              <a:rPr lang="en-US" smtClean="0"/>
              <a:t>10/4/2022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56799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60444-D0A7-974E-B483-81E0C00C4638}" type="datetimeFigureOut">
              <a:rPr lang="en-US" smtClean="0"/>
              <a:t>10/4/2022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700363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60444-D0A7-974E-B483-81E0C00C4638}"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806293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60444-D0A7-974E-B483-81E0C00C4638}"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70785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60444-D0A7-974E-B483-81E0C00C4638}" type="datetimeFigureOut">
              <a:rPr lang="en-US" smtClean="0"/>
              <a:t>10/4/2022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A780A-563C-0046-B457-B0B9E957C029}" type="slidenum">
              <a:rPr lang="en-US" smtClean="0"/>
              <a:t>‹#›</a:t>
            </a:fld>
            <a:endParaRPr lang="en-US"/>
          </a:p>
        </p:txBody>
      </p:sp>
    </p:spTree>
    <p:extLst>
      <p:ext uri="{BB962C8B-B14F-4D97-AF65-F5344CB8AC3E}">
        <p14:creationId xmlns:p14="http://schemas.microsoft.com/office/powerpoint/2010/main" val="13019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nami.org/Blogs/NAMI-Blog/November-2018/How-to-Be-Supportive-of-Your-Partner-with-Mental-I"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hyperlink" Target="https://988lifeline.org/" TargetMode="External"/><Relationship Id="rId5" Type="http://schemas.openxmlformats.org/officeDocument/2006/relationships/hyperlink" Target="https://www.nimh.nih.gov/health/publications/looking-at-my-genes" TargetMode="External"/><Relationship Id="rId4" Type="http://schemas.openxmlformats.org/officeDocument/2006/relationships/hyperlink" Target="https://nami.org/About-Mental-Illness/Warning-Signs-and-Symptom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rcRect/>
          <a:stretch/>
        </p:blipFill>
        <p:spPr>
          <a:xfrm>
            <a:off x="-1505" y="4380"/>
            <a:ext cx="9145505" cy="6853620"/>
          </a:xfrm>
          <a:prstGeom prst="rect">
            <a:avLst/>
          </a:prstGeom>
        </p:spPr>
      </p:pic>
      <p:sp>
        <p:nvSpPr>
          <p:cNvPr id="4" name="TextBox 3"/>
          <p:cNvSpPr txBox="1"/>
          <p:nvPr/>
        </p:nvSpPr>
        <p:spPr>
          <a:xfrm>
            <a:off x="109731" y="3970517"/>
            <a:ext cx="5431858" cy="1885019"/>
          </a:xfrm>
          <a:prstGeom prst="rect">
            <a:avLst/>
          </a:prstGeom>
          <a:noFill/>
        </p:spPr>
        <p:txBody>
          <a:bodyPr wrap="square" rtlCol="0" anchor="b">
            <a:noAutofit/>
          </a:bodyPr>
          <a:lstStyle/>
          <a:p>
            <a:r>
              <a:rPr lang="en-US" sz="4800" b="1" dirty="0">
                <a:solidFill>
                  <a:schemeClr val="bg1"/>
                </a:solidFill>
              </a:rPr>
              <a:t>Living with a Spouse with Mental Illness</a:t>
            </a:r>
            <a:endParaRPr lang="en-US" sz="4800" b="1" dirty="0">
              <a:solidFill>
                <a:schemeClr val="bg1"/>
              </a:solidFill>
              <a:latin typeface="Avenir Next Condensed" panose="020B0506020202020204" pitchFamily="34" charset="0"/>
            </a:endParaRPr>
          </a:p>
        </p:txBody>
      </p:sp>
      <p:sp>
        <p:nvSpPr>
          <p:cNvPr id="5" name="TextBox 4"/>
          <p:cNvSpPr txBox="1"/>
          <p:nvPr/>
        </p:nvSpPr>
        <p:spPr>
          <a:xfrm>
            <a:off x="109732" y="6290296"/>
            <a:ext cx="7543799" cy="461665"/>
          </a:xfrm>
          <a:prstGeom prst="rect">
            <a:avLst/>
          </a:prstGeom>
          <a:noFill/>
        </p:spPr>
        <p:txBody>
          <a:bodyPr wrap="square" rtlCol="0">
            <a:spAutoFit/>
          </a:bodyPr>
          <a:lstStyle/>
          <a:p>
            <a:r>
              <a:rPr lang="en-US" sz="1200" dirty="0">
                <a:ln w="18415" cmpd="sng">
                  <a:noFill/>
                  <a:prstDash val="solid"/>
                </a:ln>
                <a:solidFill>
                  <a:schemeClr val="bg1">
                    <a:lumMod val="85000"/>
                  </a:schemeClr>
                </a:solidFill>
                <a:latin typeface="Avenir Next Condensed" panose="020B0506020202020204" pitchFamily="34" charset="0"/>
              </a:rPr>
              <a:t>Written by: </a:t>
            </a:r>
            <a:r>
              <a:rPr lang="en-US" sz="1200" b="1" dirty="0">
                <a:solidFill>
                  <a:schemeClr val="bg1">
                    <a:lumMod val="85000"/>
                  </a:schemeClr>
                </a:solidFill>
                <a:latin typeface="Avenir Next Condensed" panose="020B0506020202020204" pitchFamily="34" charset="0"/>
              </a:rPr>
              <a:t>Willie Oliver</a:t>
            </a:r>
            <a:r>
              <a:rPr lang="en-US" sz="1200" dirty="0">
                <a:solidFill>
                  <a:schemeClr val="bg1">
                    <a:lumMod val="85000"/>
                  </a:schemeClr>
                </a:solidFill>
                <a:latin typeface="Avenir Next Condensed" panose="020B0506020202020204" pitchFamily="34" charset="0"/>
              </a:rPr>
              <a:t>, PhD, CFLE and </a:t>
            </a:r>
            <a:r>
              <a:rPr lang="en-US" sz="1200" b="1" dirty="0">
                <a:solidFill>
                  <a:schemeClr val="bg1">
                    <a:lumMod val="85000"/>
                  </a:schemeClr>
                </a:solidFill>
                <a:latin typeface="Avenir Next Condensed" panose="020B0506020202020204" pitchFamily="34" charset="0"/>
              </a:rPr>
              <a:t>Elaine Oliver</a:t>
            </a:r>
            <a:r>
              <a:rPr lang="en-US" sz="1200" dirty="0">
                <a:solidFill>
                  <a:schemeClr val="bg1">
                    <a:lumMod val="85000"/>
                  </a:schemeClr>
                </a:solidFill>
                <a:latin typeface="Avenir Next Condensed" panose="020B0506020202020204" pitchFamily="34" charset="0"/>
              </a:rPr>
              <a:t>, PhD(c), LCPC, CFLE are Directors of the Department of Family Ministries at the General Conference of Seventh-day Adventists World Headquarters in Silver Spring, Maryland, USA.</a:t>
            </a:r>
          </a:p>
        </p:txBody>
      </p:sp>
      <p:sp>
        <p:nvSpPr>
          <p:cNvPr id="6" name="TextBox 5"/>
          <p:cNvSpPr txBox="1"/>
          <p:nvPr/>
        </p:nvSpPr>
        <p:spPr>
          <a:xfrm>
            <a:off x="109731" y="5920964"/>
            <a:ext cx="7543800" cy="369332"/>
          </a:xfrm>
          <a:prstGeom prst="rect">
            <a:avLst/>
          </a:prstGeom>
          <a:noFill/>
        </p:spPr>
        <p:txBody>
          <a:bodyPr wrap="square" rtlCol="0">
            <a:spAutoFit/>
          </a:bodyPr>
          <a:lstStyle/>
          <a:p>
            <a:r>
              <a:rPr lang="en-US" spc="50" dirty="0">
                <a:ln w="13500">
                  <a:noFill/>
                  <a:prstDash val="solid"/>
                </a:ln>
                <a:solidFill>
                  <a:srgbClr val="FDA400"/>
                </a:solidFill>
                <a:latin typeface="Avenir Next Condensed Medium" panose="020B0506020202020204" pitchFamily="34" charset="0"/>
                <a:cs typeface="Georgia"/>
              </a:rPr>
              <a:t>Presented by: (add presenter’s name here)</a:t>
            </a:r>
          </a:p>
        </p:txBody>
      </p:sp>
    </p:spTree>
    <p:extLst>
      <p:ext uri="{BB962C8B-B14F-4D97-AF65-F5344CB8AC3E}">
        <p14:creationId xmlns:p14="http://schemas.microsoft.com/office/powerpoint/2010/main" val="1734015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794"/>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Living with a Spouse with Mental Illness</a:t>
            </a:r>
          </a:p>
        </p:txBody>
      </p:sp>
      <p:sp>
        <p:nvSpPr>
          <p:cNvPr id="10" name="TextBox 9">
            <a:extLst>
              <a:ext uri="{FF2B5EF4-FFF2-40B4-BE49-F238E27FC236}">
                <a16:creationId xmlns:a16="http://schemas.microsoft.com/office/drawing/2014/main" id="{0E0CE529-1C45-F548-AE8A-BB4457328103}"/>
              </a:ext>
            </a:extLst>
          </p:cNvPr>
          <p:cNvSpPr txBox="1"/>
          <p:nvPr/>
        </p:nvSpPr>
        <p:spPr>
          <a:xfrm>
            <a:off x="435006" y="317323"/>
            <a:ext cx="8176333" cy="584775"/>
          </a:xfrm>
          <a:prstGeom prst="rect">
            <a:avLst/>
          </a:prstGeom>
          <a:noFill/>
        </p:spPr>
        <p:txBody>
          <a:bodyPr wrap="square" rtlCol="0">
            <a:spAutoFit/>
          </a:bodyPr>
          <a:lstStyle/>
          <a:p>
            <a:r>
              <a:rPr lang="en-US" sz="3200" b="1" dirty="0">
                <a:solidFill>
                  <a:schemeClr val="bg1"/>
                </a:solidFill>
              </a:rPr>
              <a:t>Tips to Living with a Spouse with Mental Illness</a:t>
            </a:r>
            <a:endParaRPr lang="en-US" sz="3200" dirty="0">
              <a:solidFill>
                <a:schemeClr val="bg1"/>
              </a:solidFill>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1196938" y="1450850"/>
            <a:ext cx="6750123" cy="3955506"/>
          </a:xfrm>
          <a:prstGeom prst="rect">
            <a:avLst/>
          </a:prstGeom>
          <a:noFill/>
        </p:spPr>
        <p:txBody>
          <a:bodyPr wrap="square" rtlCol="0">
            <a:spAutoFit/>
          </a:bodyPr>
          <a:lstStyle/>
          <a:p>
            <a:pPr marL="285750" indent="-285750">
              <a:lnSpc>
                <a:spcPct val="150000"/>
              </a:lnSpc>
              <a:buClr>
                <a:srgbClr val="E18F39"/>
              </a:buClr>
              <a:buFont typeface="Arial" panose="020B0604020202020204" pitchFamily="34" charset="0"/>
              <a:buChar char="•"/>
            </a:pPr>
            <a:r>
              <a:rPr lang="en-US" sz="3200" dirty="0"/>
              <a:t>Work as a team</a:t>
            </a:r>
          </a:p>
          <a:p>
            <a:pPr marL="285750" indent="-285750">
              <a:buClr>
                <a:srgbClr val="E18F39"/>
              </a:buClr>
              <a:buFont typeface="Arial" panose="020B0604020202020204" pitchFamily="34" charset="0"/>
              <a:buChar char="•"/>
            </a:pPr>
            <a:r>
              <a:rPr lang="en-US" sz="3200" dirty="0"/>
              <a:t>Communicate openly and honestly with your spouse</a:t>
            </a:r>
          </a:p>
          <a:p>
            <a:pPr marL="285750" indent="-285750">
              <a:lnSpc>
                <a:spcPct val="150000"/>
              </a:lnSpc>
              <a:buClr>
                <a:srgbClr val="E18F39"/>
              </a:buClr>
              <a:buFont typeface="Arial" panose="020B0604020202020204" pitchFamily="34" charset="0"/>
              <a:buChar char="•"/>
            </a:pPr>
            <a:r>
              <a:rPr lang="en-US" sz="3200" dirty="0"/>
              <a:t>Set healthy boundaries</a:t>
            </a:r>
          </a:p>
          <a:p>
            <a:pPr marL="285750" indent="-285750">
              <a:lnSpc>
                <a:spcPct val="150000"/>
              </a:lnSpc>
              <a:buClr>
                <a:srgbClr val="E18F39"/>
              </a:buClr>
              <a:buFont typeface="Arial" panose="020B0604020202020204" pitchFamily="34" charset="0"/>
              <a:buChar char="•"/>
            </a:pPr>
            <a:r>
              <a:rPr lang="en-US" sz="3200" dirty="0"/>
              <a:t>Find support</a:t>
            </a:r>
          </a:p>
          <a:p>
            <a:pPr marL="285750" indent="-285750">
              <a:lnSpc>
                <a:spcPct val="150000"/>
              </a:lnSpc>
              <a:buClr>
                <a:srgbClr val="E18F39"/>
              </a:buClr>
              <a:buFont typeface="Arial" panose="020B0604020202020204" pitchFamily="34" charset="0"/>
              <a:buChar char="•"/>
            </a:pPr>
            <a:r>
              <a:rPr lang="en-US" sz="3200" dirty="0"/>
              <a:t>Practice self-care</a:t>
            </a:r>
          </a:p>
        </p:txBody>
      </p:sp>
      <p:pic>
        <p:nvPicPr>
          <p:cNvPr id="12" name="Picture 11">
            <a:extLst>
              <a:ext uri="{FF2B5EF4-FFF2-40B4-BE49-F238E27FC236}">
                <a16:creationId xmlns:a16="http://schemas.microsoft.com/office/drawing/2014/main" id="{1C277CBE-ADF9-3D45-8EB4-0A721F452348}"/>
              </a:ext>
            </a:extLst>
          </p:cNvPr>
          <p:cNvPicPr>
            <a:picLocks noChangeAspect="1"/>
          </p:cNvPicPr>
          <p:nvPr/>
        </p:nvPicPr>
        <p:blipFill>
          <a:blip r:embed="rId3"/>
          <a:stretch>
            <a:fillRect/>
          </a:stretch>
        </p:blipFill>
        <p:spPr>
          <a:xfrm>
            <a:off x="5424256" y="4360731"/>
            <a:ext cx="2826549" cy="1729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30718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Living with a Spouse with Mental Illness</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69" y="317323"/>
            <a:ext cx="7527487" cy="523220"/>
          </a:xfrm>
          <a:prstGeom prst="rect">
            <a:avLst/>
          </a:prstGeom>
          <a:noFill/>
        </p:spPr>
        <p:txBody>
          <a:bodyPr wrap="square" rtlCol="0">
            <a:spAutoFit/>
          </a:bodyPr>
          <a:lstStyle/>
          <a:p>
            <a:r>
              <a:rPr lang="en-US" sz="2800" b="1" dirty="0">
                <a:solidFill>
                  <a:schemeClr val="bg1"/>
                </a:solidFill>
              </a:rPr>
              <a:t>Hope for Spouses</a:t>
            </a:r>
            <a:endParaRPr lang="en-US" sz="2800" dirty="0">
              <a:solidFill>
                <a:schemeClr val="bg1"/>
              </a:solidFill>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1154097" y="1629092"/>
            <a:ext cx="6835806" cy="3785652"/>
          </a:xfrm>
          <a:prstGeom prst="rect">
            <a:avLst/>
          </a:prstGeom>
          <a:noFill/>
        </p:spPr>
        <p:txBody>
          <a:bodyPr wrap="square" rtlCol="0">
            <a:spAutoFit/>
          </a:bodyPr>
          <a:lstStyle/>
          <a:p>
            <a:r>
              <a:rPr lang="en-US" sz="2400" dirty="0"/>
              <a:t>Despite some daunting statistics, many marriages have survived living with a spouse or family member with mental illness. The good news is that more people are becoming open about their mental health challenges, and more is being written publicly about the effects of mental illness.</a:t>
            </a:r>
          </a:p>
          <a:p>
            <a:endParaRPr lang="en-US" sz="2400" dirty="0"/>
          </a:p>
          <a:p>
            <a:r>
              <a:rPr lang="en-US" sz="2400" dirty="0"/>
              <a:t>Due to the increasing numbers of children, teens, and adults with mental illness, it has been designated as a public health crisis of the 21</a:t>
            </a:r>
            <a:r>
              <a:rPr lang="en-US" sz="2400" baseline="30000" dirty="0"/>
              <a:t>st</a:t>
            </a:r>
            <a:r>
              <a:rPr lang="en-US" sz="2400" dirty="0"/>
              <a:t> century. </a:t>
            </a:r>
          </a:p>
        </p:txBody>
      </p:sp>
    </p:spTree>
    <p:extLst>
      <p:ext uri="{BB962C8B-B14F-4D97-AF65-F5344CB8AC3E}">
        <p14:creationId xmlns:p14="http://schemas.microsoft.com/office/powerpoint/2010/main" val="259335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794"/>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Living with a Spouse with Mental Illness</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69" y="317323"/>
            <a:ext cx="7527487" cy="523220"/>
          </a:xfrm>
          <a:prstGeom prst="rect">
            <a:avLst/>
          </a:prstGeom>
          <a:noFill/>
        </p:spPr>
        <p:txBody>
          <a:bodyPr wrap="square" rtlCol="0">
            <a:spAutoFit/>
          </a:bodyPr>
          <a:lstStyle/>
          <a:p>
            <a:r>
              <a:rPr lang="en-US" sz="2800" b="1" dirty="0">
                <a:solidFill>
                  <a:schemeClr val="bg1"/>
                </a:solidFill>
              </a:rPr>
              <a:t>Hope for Spouses</a:t>
            </a:r>
            <a:endParaRPr lang="en-US" sz="2800" dirty="0">
              <a:solidFill>
                <a:schemeClr val="bg1"/>
              </a:solidFill>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1136342" y="1345006"/>
            <a:ext cx="6835806" cy="4524315"/>
          </a:xfrm>
          <a:prstGeom prst="rect">
            <a:avLst/>
          </a:prstGeom>
          <a:noFill/>
        </p:spPr>
        <p:txBody>
          <a:bodyPr wrap="square" rtlCol="0">
            <a:spAutoFit/>
          </a:bodyPr>
          <a:lstStyle/>
          <a:p>
            <a:pPr marL="285750" indent="-285750">
              <a:buClr>
                <a:srgbClr val="E18F39"/>
              </a:buClr>
              <a:buFont typeface="Arial" panose="020B0604020202020204" pitchFamily="34" charset="0"/>
              <a:buChar char="•"/>
            </a:pPr>
            <a:r>
              <a:rPr lang="en-US" sz="2400" dirty="0"/>
              <a:t>Mental illness is no different than any other illness requiring proper diagnosis and treatment. If an infected tooth or broken arm is left unattended, it leads to compounded problems. The same is true for mental illness; it is a diagnosable medical condition.</a:t>
            </a:r>
          </a:p>
          <a:p>
            <a:pPr>
              <a:buClr>
                <a:srgbClr val="E18F39"/>
              </a:buClr>
            </a:pPr>
            <a:endParaRPr lang="en-US" sz="2400" dirty="0"/>
          </a:p>
          <a:p>
            <a:pPr marL="285750" indent="-285750">
              <a:buClr>
                <a:srgbClr val="E18F39"/>
              </a:buClr>
              <a:buFont typeface="Arial" panose="020B0604020202020204" pitchFamily="34" charset="0"/>
              <a:buChar char="•"/>
            </a:pPr>
            <a:r>
              <a:rPr lang="en-US" sz="2400" dirty="0"/>
              <a:t>Early intervention, proper diagnosis, and treatment are essential first steps in managing mental illness. </a:t>
            </a:r>
          </a:p>
          <a:p>
            <a:pPr>
              <a:buClr>
                <a:srgbClr val="E18F39"/>
              </a:buClr>
            </a:pPr>
            <a:endParaRPr lang="en-US" sz="2400" dirty="0"/>
          </a:p>
          <a:p>
            <a:pPr marL="285750" indent="-285750">
              <a:buClr>
                <a:srgbClr val="E18F39"/>
              </a:buClr>
              <a:buFont typeface="Arial" panose="020B0604020202020204" pitchFamily="34" charset="0"/>
              <a:buChar char="•"/>
            </a:pPr>
            <a:r>
              <a:rPr lang="en-US" sz="2400" dirty="0"/>
              <a:t>Empathy, kindness, and support from loved ones are valuable parts of their treatment. </a:t>
            </a:r>
          </a:p>
        </p:txBody>
      </p:sp>
    </p:spTree>
    <p:extLst>
      <p:ext uri="{BB962C8B-B14F-4D97-AF65-F5344CB8AC3E}">
        <p14:creationId xmlns:p14="http://schemas.microsoft.com/office/powerpoint/2010/main" val="318947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794"/>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Living with a Spouse with Mental Illness</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69" y="317323"/>
            <a:ext cx="7527487" cy="523220"/>
          </a:xfrm>
          <a:prstGeom prst="rect">
            <a:avLst/>
          </a:prstGeom>
          <a:noFill/>
        </p:spPr>
        <p:txBody>
          <a:bodyPr wrap="square" rtlCol="0">
            <a:spAutoFit/>
          </a:bodyPr>
          <a:lstStyle/>
          <a:p>
            <a:r>
              <a:rPr lang="en-US" sz="2800" b="1" dirty="0">
                <a:solidFill>
                  <a:schemeClr val="bg1"/>
                </a:solidFill>
              </a:rPr>
              <a:t>Hope for Spouses</a:t>
            </a:r>
            <a:endParaRPr lang="en-US" sz="2800" dirty="0">
              <a:solidFill>
                <a:schemeClr val="bg1"/>
              </a:solidFill>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1038686" y="1345006"/>
            <a:ext cx="7048869" cy="4524315"/>
          </a:xfrm>
          <a:prstGeom prst="rect">
            <a:avLst/>
          </a:prstGeom>
          <a:noFill/>
        </p:spPr>
        <p:txBody>
          <a:bodyPr wrap="square" rtlCol="0">
            <a:spAutoFit/>
          </a:bodyPr>
          <a:lstStyle/>
          <a:p>
            <a:pPr>
              <a:buClr>
                <a:srgbClr val="E18F39"/>
              </a:buClr>
            </a:pPr>
            <a:endParaRPr lang="en-US" sz="2400" dirty="0"/>
          </a:p>
          <a:p>
            <a:pPr marL="285750" indent="-285750">
              <a:buClr>
                <a:srgbClr val="E18F39"/>
              </a:buClr>
              <a:buFont typeface="Arial" panose="020B0604020202020204" pitchFamily="34" charset="0"/>
              <a:buChar char="•"/>
            </a:pPr>
            <a:r>
              <a:rPr lang="en-US" sz="2400" dirty="0"/>
              <a:t>As a supporting spouse or caregiver, educate yourself as much as possible on the person’s condition. </a:t>
            </a:r>
          </a:p>
          <a:p>
            <a:pPr marL="285750" indent="-285750">
              <a:buClr>
                <a:srgbClr val="E18F39"/>
              </a:buClr>
              <a:buFont typeface="Arial" panose="020B0604020202020204" pitchFamily="34" charset="0"/>
              <a:buChar char="•"/>
            </a:pPr>
            <a:endParaRPr lang="en-US" sz="2400" dirty="0"/>
          </a:p>
          <a:p>
            <a:pPr marL="285750" indent="-285750">
              <a:buClr>
                <a:srgbClr val="E18F39"/>
              </a:buClr>
              <a:buFont typeface="Arial" panose="020B0604020202020204" pitchFamily="34" charset="0"/>
              <a:buChar char="•"/>
            </a:pPr>
            <a:r>
              <a:rPr lang="en-US" sz="2400" dirty="0"/>
              <a:t>Spouses and families must also develop coping strategies and safety plans for the person with the illness and the rest of the family. </a:t>
            </a:r>
          </a:p>
          <a:p>
            <a:pPr>
              <a:buClr>
                <a:srgbClr val="E18F39"/>
              </a:buClr>
            </a:pPr>
            <a:endParaRPr lang="en-US" sz="2400" dirty="0"/>
          </a:p>
          <a:p>
            <a:pPr marL="285750" indent="-285750">
              <a:buClr>
                <a:srgbClr val="E18F39"/>
              </a:buClr>
              <a:buFont typeface="Arial" panose="020B0604020202020204" pitchFamily="34" charset="0"/>
              <a:buChar char="•"/>
            </a:pPr>
            <a:r>
              <a:rPr lang="en-US" sz="2400" dirty="0"/>
              <a:t>Learning to cope with both the behavior of the mentally ill person and one’s own reactions to that behavior often requires counseling for a spouse and the rest of the family. </a:t>
            </a:r>
          </a:p>
        </p:txBody>
      </p:sp>
    </p:spTree>
    <p:extLst>
      <p:ext uri="{BB962C8B-B14F-4D97-AF65-F5344CB8AC3E}">
        <p14:creationId xmlns:p14="http://schemas.microsoft.com/office/powerpoint/2010/main" val="3207975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794"/>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Living with a Spouse with Mental Illness</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69" y="317323"/>
            <a:ext cx="7527487" cy="523220"/>
          </a:xfrm>
          <a:prstGeom prst="rect">
            <a:avLst/>
          </a:prstGeom>
          <a:noFill/>
        </p:spPr>
        <p:txBody>
          <a:bodyPr wrap="square" rtlCol="0">
            <a:spAutoFit/>
          </a:bodyPr>
          <a:lstStyle/>
          <a:p>
            <a:r>
              <a:rPr lang="en-US" sz="2800" b="1" dirty="0">
                <a:solidFill>
                  <a:schemeClr val="bg1"/>
                </a:solidFill>
              </a:rPr>
              <a:t>Hope for Spouses</a:t>
            </a:r>
            <a:endParaRPr lang="en-US" sz="2800" dirty="0">
              <a:solidFill>
                <a:schemeClr val="bg1"/>
              </a:solidFill>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1038687" y="1482291"/>
            <a:ext cx="7048869" cy="3908762"/>
          </a:xfrm>
          <a:prstGeom prst="rect">
            <a:avLst/>
          </a:prstGeom>
          <a:noFill/>
        </p:spPr>
        <p:txBody>
          <a:bodyPr wrap="square" rtlCol="0">
            <a:spAutoFit/>
          </a:bodyPr>
          <a:lstStyle/>
          <a:p>
            <a:pPr>
              <a:buClr>
                <a:srgbClr val="E18F39"/>
              </a:buClr>
            </a:pPr>
            <a:endParaRPr lang="en-US" sz="2400" dirty="0"/>
          </a:p>
          <a:p>
            <a:pPr algn="ctr">
              <a:buClr>
                <a:srgbClr val="E18F39"/>
              </a:buClr>
            </a:pPr>
            <a:r>
              <a:rPr lang="en-US" sz="2800" dirty="0"/>
              <a:t>Faith in God is an immense advantage for Christians living with a mentally ill relative. Recent studies have affirmed that a person’s faith plays a vital role in helping such an individual cope with challenges in his or her life—including helping family members </a:t>
            </a:r>
          </a:p>
          <a:p>
            <a:pPr algn="ctr">
              <a:buClr>
                <a:srgbClr val="E18F39"/>
              </a:buClr>
            </a:pPr>
            <a:r>
              <a:rPr lang="en-US" sz="2800" dirty="0"/>
              <a:t>cope with the stress of caring for </a:t>
            </a:r>
          </a:p>
          <a:p>
            <a:pPr algn="ctr">
              <a:buClr>
                <a:srgbClr val="E18F39"/>
              </a:buClr>
            </a:pPr>
            <a:r>
              <a:rPr lang="en-US" sz="2800" dirty="0"/>
              <a:t>a mentally ill relative. </a:t>
            </a:r>
          </a:p>
        </p:txBody>
      </p:sp>
    </p:spTree>
    <p:extLst>
      <p:ext uri="{BB962C8B-B14F-4D97-AF65-F5344CB8AC3E}">
        <p14:creationId xmlns:p14="http://schemas.microsoft.com/office/powerpoint/2010/main" val="3263204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Living with a Spouse with Mental Illness</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69" y="317323"/>
            <a:ext cx="7527487" cy="523220"/>
          </a:xfrm>
          <a:prstGeom prst="rect">
            <a:avLst/>
          </a:prstGeom>
          <a:noFill/>
        </p:spPr>
        <p:txBody>
          <a:bodyPr wrap="square" rtlCol="0">
            <a:spAutoFit/>
          </a:bodyPr>
          <a:lstStyle/>
          <a:p>
            <a:r>
              <a:rPr lang="en-US" sz="2800" b="1" dirty="0">
                <a:solidFill>
                  <a:schemeClr val="bg1"/>
                </a:solidFill>
              </a:rPr>
              <a:t>Hope for Spouses</a:t>
            </a:r>
            <a:endParaRPr lang="en-US" sz="2800" dirty="0">
              <a:solidFill>
                <a:schemeClr val="bg1"/>
              </a:solidFill>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1047565" y="3161423"/>
            <a:ext cx="7048869" cy="3016210"/>
          </a:xfrm>
          <a:prstGeom prst="rect">
            <a:avLst/>
          </a:prstGeom>
          <a:noFill/>
        </p:spPr>
        <p:txBody>
          <a:bodyPr wrap="square" rtlCol="0">
            <a:spAutoFit/>
          </a:bodyPr>
          <a:lstStyle/>
          <a:p>
            <a:pPr algn="ctr"/>
            <a:r>
              <a:rPr lang="en-US" sz="3200" dirty="0"/>
              <a:t>“</a:t>
            </a:r>
            <a:r>
              <a:rPr lang="de-DE" sz="3200" b="1" i="1" dirty="0"/>
              <a:t>The </a:t>
            </a:r>
            <a:r>
              <a:rPr lang="de-DE" sz="3200" b="1" i="1" dirty="0" err="1"/>
              <a:t>things</a:t>
            </a:r>
            <a:r>
              <a:rPr lang="de-DE" sz="3200" b="1" i="1" dirty="0"/>
              <a:t> </a:t>
            </a:r>
            <a:r>
              <a:rPr lang="de-DE" sz="3200" b="1" i="1" dirty="0" err="1"/>
              <a:t>which</a:t>
            </a:r>
            <a:r>
              <a:rPr lang="de-DE" sz="3200" b="1" i="1" dirty="0"/>
              <a:t> </a:t>
            </a:r>
            <a:r>
              <a:rPr lang="de-DE" sz="3200" b="1" i="1" dirty="0" err="1"/>
              <a:t>you</a:t>
            </a:r>
            <a:r>
              <a:rPr lang="de-DE" sz="3200" b="1" i="1" dirty="0"/>
              <a:t> </a:t>
            </a:r>
            <a:r>
              <a:rPr lang="de-DE" sz="3200" b="1" i="1" dirty="0" err="1"/>
              <a:t>have</a:t>
            </a:r>
            <a:r>
              <a:rPr lang="de-DE" sz="3200" b="1" i="1" dirty="0"/>
              <a:t> </a:t>
            </a:r>
            <a:r>
              <a:rPr lang="de-DE" sz="3200" b="1" i="1" dirty="0" err="1"/>
              <a:t>learned</a:t>
            </a:r>
            <a:r>
              <a:rPr lang="de-DE" sz="3200" b="1" i="1" dirty="0"/>
              <a:t> and </a:t>
            </a:r>
            <a:r>
              <a:rPr lang="de-DE" sz="3200" b="1" i="1" dirty="0" err="1"/>
              <a:t>received</a:t>
            </a:r>
            <a:r>
              <a:rPr lang="de-DE" sz="3200" b="1" i="1" dirty="0"/>
              <a:t> and </a:t>
            </a:r>
            <a:r>
              <a:rPr lang="de-DE" sz="3200" b="1" i="1" dirty="0" err="1"/>
              <a:t>heard</a:t>
            </a:r>
            <a:r>
              <a:rPr lang="de-DE" sz="3200" b="1" i="1" dirty="0"/>
              <a:t> and </a:t>
            </a:r>
            <a:r>
              <a:rPr lang="de-DE" sz="3200" b="1" i="1" dirty="0" err="1"/>
              <a:t>saw</a:t>
            </a:r>
            <a:r>
              <a:rPr lang="de-DE" sz="3200" b="1" i="1" dirty="0"/>
              <a:t> in </a:t>
            </a:r>
            <a:r>
              <a:rPr lang="de-DE" sz="3200" b="1" i="1" dirty="0" err="1"/>
              <a:t>me</a:t>
            </a:r>
            <a:r>
              <a:rPr lang="de-DE" sz="3200" b="1" i="1" dirty="0"/>
              <a:t>, </a:t>
            </a:r>
            <a:r>
              <a:rPr lang="de-DE" sz="3200" b="1" i="1" dirty="0" err="1"/>
              <a:t>these</a:t>
            </a:r>
            <a:r>
              <a:rPr lang="de-DE" sz="3200" b="1" i="1" dirty="0"/>
              <a:t> do, and </a:t>
            </a:r>
            <a:r>
              <a:rPr lang="de-DE" sz="3200" b="1" i="1" dirty="0" err="1"/>
              <a:t>the</a:t>
            </a:r>
            <a:r>
              <a:rPr lang="de-DE" sz="3200" b="1" i="1" dirty="0"/>
              <a:t> </a:t>
            </a:r>
            <a:r>
              <a:rPr lang="de-DE" sz="3200" b="1" i="1" dirty="0" err="1"/>
              <a:t>God</a:t>
            </a:r>
            <a:r>
              <a:rPr lang="de-DE" sz="3200" b="1" i="1" dirty="0"/>
              <a:t> </a:t>
            </a:r>
            <a:r>
              <a:rPr lang="de-DE" sz="3200" b="1" i="1" dirty="0" err="1"/>
              <a:t>of</a:t>
            </a:r>
            <a:r>
              <a:rPr lang="de-DE" sz="3200" b="1" i="1" dirty="0"/>
              <a:t> </a:t>
            </a:r>
            <a:r>
              <a:rPr lang="de-DE" sz="3200" b="1" i="1" dirty="0" err="1"/>
              <a:t>peace</a:t>
            </a:r>
            <a:r>
              <a:rPr lang="de-DE" sz="3200" b="1" i="1" dirty="0"/>
              <a:t> </a:t>
            </a:r>
          </a:p>
          <a:p>
            <a:pPr algn="ctr"/>
            <a:r>
              <a:rPr lang="de-DE" sz="3200" b="1" i="1" dirty="0"/>
              <a:t>will </a:t>
            </a:r>
            <a:r>
              <a:rPr lang="de-DE" sz="3200" b="1" i="1" dirty="0" err="1"/>
              <a:t>be</a:t>
            </a:r>
            <a:r>
              <a:rPr lang="de-DE" sz="3200" b="1" i="1" dirty="0"/>
              <a:t> </a:t>
            </a:r>
            <a:r>
              <a:rPr lang="de-DE" sz="3200" b="1" i="1" dirty="0" err="1"/>
              <a:t>with</a:t>
            </a:r>
            <a:r>
              <a:rPr lang="de-DE" sz="3200" b="1" i="1" dirty="0"/>
              <a:t> </a:t>
            </a:r>
            <a:r>
              <a:rPr lang="de-DE" sz="3200" b="1" i="1" dirty="0" err="1"/>
              <a:t>you</a:t>
            </a:r>
            <a:r>
              <a:rPr lang="de-DE" sz="3200" b="1" i="1" dirty="0"/>
              <a:t>.“</a:t>
            </a:r>
            <a:r>
              <a:rPr lang="de-DE" sz="3200" dirty="0"/>
              <a:t> </a:t>
            </a:r>
          </a:p>
          <a:p>
            <a:pPr algn="ctr"/>
            <a:endParaRPr lang="de-DE" sz="2000" dirty="0"/>
          </a:p>
          <a:p>
            <a:pPr algn="ctr"/>
            <a:r>
              <a:rPr lang="de-DE" sz="2400" dirty="0" err="1"/>
              <a:t>Philippians</a:t>
            </a:r>
            <a:r>
              <a:rPr lang="de-DE" sz="2400" dirty="0"/>
              <a:t> 4:9 </a:t>
            </a:r>
            <a:endParaRPr lang="en-US" sz="2400" dirty="0"/>
          </a:p>
          <a:p>
            <a:r>
              <a:rPr lang="en-US" dirty="0"/>
              <a:t> </a:t>
            </a:r>
          </a:p>
        </p:txBody>
      </p:sp>
      <p:pic>
        <p:nvPicPr>
          <p:cNvPr id="2" name="Picture 1">
            <a:extLst>
              <a:ext uri="{FF2B5EF4-FFF2-40B4-BE49-F238E27FC236}">
                <a16:creationId xmlns:a16="http://schemas.microsoft.com/office/drawing/2014/main" id="{38DA829C-B963-8144-3BA9-46941A0153F2}"/>
              </a:ext>
            </a:extLst>
          </p:cNvPr>
          <p:cNvPicPr>
            <a:picLocks noChangeAspect="1"/>
          </p:cNvPicPr>
          <p:nvPr/>
        </p:nvPicPr>
        <p:blipFill>
          <a:blip r:embed="rId3"/>
          <a:stretch>
            <a:fillRect/>
          </a:stretch>
        </p:blipFill>
        <p:spPr>
          <a:xfrm>
            <a:off x="3130891" y="1119279"/>
            <a:ext cx="2882216" cy="1763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15586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225829"/>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Living with a Spouse with Mental Illness</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69" y="317323"/>
            <a:ext cx="7527487" cy="523220"/>
          </a:xfrm>
          <a:prstGeom prst="rect">
            <a:avLst/>
          </a:prstGeom>
          <a:noFill/>
        </p:spPr>
        <p:txBody>
          <a:bodyPr wrap="square" rtlCol="0">
            <a:spAutoFit/>
          </a:bodyPr>
          <a:lstStyle/>
          <a:p>
            <a:r>
              <a:rPr lang="en-US" sz="2800" b="1" dirty="0">
                <a:solidFill>
                  <a:schemeClr val="bg1"/>
                </a:solidFill>
              </a:rPr>
              <a:t>Hope for Spouses</a:t>
            </a:r>
            <a:endParaRPr lang="en-US" sz="2800" dirty="0">
              <a:solidFill>
                <a:schemeClr val="bg1"/>
              </a:solidFill>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976544" y="1107919"/>
            <a:ext cx="7341833" cy="5078313"/>
          </a:xfrm>
          <a:prstGeom prst="rect">
            <a:avLst/>
          </a:prstGeom>
          <a:noFill/>
        </p:spPr>
        <p:txBody>
          <a:bodyPr wrap="square" rtlCol="0">
            <a:spAutoFit/>
          </a:bodyPr>
          <a:lstStyle/>
          <a:p>
            <a:r>
              <a:rPr lang="en-US" b="1" dirty="0"/>
              <a:t>References</a:t>
            </a:r>
          </a:p>
          <a:p>
            <a:endParaRPr lang="en-US" b="1" dirty="0"/>
          </a:p>
          <a:p>
            <a:r>
              <a:rPr lang="en-US" dirty="0"/>
              <a:t>Pargament, Kenneth. (2001). The Psychology of Religion and Coping: Theory, Research, and Practice. The Guilford Press; Revised ed. edition).</a:t>
            </a:r>
          </a:p>
          <a:p>
            <a:endParaRPr lang="en-US" dirty="0"/>
          </a:p>
          <a:p>
            <a:r>
              <a:rPr lang="en-US" dirty="0"/>
              <a:t>Xu, </a:t>
            </a:r>
            <a:r>
              <a:rPr lang="en-US" dirty="0" err="1"/>
              <a:t>Jianbin</a:t>
            </a:r>
            <a:r>
              <a:rPr lang="en-US" dirty="0"/>
              <a:t>. (2016) Pargament's Theory of Religious Coping: Implications for Spiritually Sensitive Social Work Practice. Br J Soc Work, 46(5):1394-1410. </a:t>
            </a:r>
          </a:p>
          <a:p>
            <a:endParaRPr lang="en-US" dirty="0"/>
          </a:p>
          <a:p>
            <a:r>
              <a:rPr lang="en-US" dirty="0">
                <a:hlinkClick r:id="rId3"/>
              </a:rPr>
              <a:t>https://www.nami.org/Blogs/NAMI-Blog/November-2018/How-to-Be-Supportive-of-Your-Partner-with-Mental-I</a:t>
            </a:r>
            <a:endParaRPr lang="en-US" dirty="0"/>
          </a:p>
          <a:p>
            <a:endParaRPr lang="en-US" b="1" dirty="0"/>
          </a:p>
          <a:p>
            <a:r>
              <a:rPr lang="en-US" u="sng" dirty="0">
                <a:hlinkClick r:id="rId4">
                  <a:extLst>
                    <a:ext uri="{A12FA001-AC4F-418D-AE19-62706E023703}">
                      <ahyp:hlinkClr xmlns:ahyp="http://schemas.microsoft.com/office/drawing/2018/hyperlinkcolor" val="tx"/>
                    </a:ext>
                  </a:extLst>
                </a:hlinkClick>
              </a:rPr>
              <a:t>https://nami.org/About-Mental-Illness/Warning-Signs-and-Symptoms</a:t>
            </a:r>
            <a:endParaRPr lang="en-US" u="sng" dirty="0"/>
          </a:p>
          <a:p>
            <a:endParaRPr lang="en-US" dirty="0"/>
          </a:p>
          <a:p>
            <a:r>
              <a:rPr lang="en-US" u="sng" dirty="0">
                <a:hlinkClick r:id="rId5">
                  <a:extLst>
                    <a:ext uri="{A12FA001-AC4F-418D-AE19-62706E023703}">
                      <ahyp:hlinkClr xmlns:ahyp="http://schemas.microsoft.com/office/drawing/2018/hyperlinkcolor" val="tx"/>
                    </a:ext>
                  </a:extLst>
                </a:hlinkClick>
              </a:rPr>
              <a:t>https://www.nimh.nih.gov/health/publications/looking-at-my-genes</a:t>
            </a:r>
            <a:endParaRPr lang="en-US" u="sng" dirty="0"/>
          </a:p>
          <a:p>
            <a:endParaRPr lang="en-US" dirty="0"/>
          </a:p>
          <a:p>
            <a:r>
              <a:rPr lang="en-US" u="sng" dirty="0">
                <a:hlinkClick r:id="rId6">
                  <a:extLst>
                    <a:ext uri="{A12FA001-AC4F-418D-AE19-62706E023703}">
                      <ahyp:hlinkClr xmlns:ahyp="http://schemas.microsoft.com/office/drawing/2018/hyperlinkcolor" val="tx"/>
                    </a:ext>
                  </a:extLst>
                </a:hlinkClick>
              </a:rPr>
              <a:t>https://988lifeline.org/</a:t>
            </a:r>
            <a:r>
              <a:rPr lang="en-US" dirty="0"/>
              <a:t> The National Suicide Prevention and Crisis Lifeline (USA only)</a:t>
            </a:r>
          </a:p>
          <a:p>
            <a:r>
              <a:rPr lang="en-US" dirty="0"/>
              <a:t> </a:t>
            </a:r>
          </a:p>
        </p:txBody>
      </p:sp>
    </p:spTree>
    <p:extLst>
      <p:ext uri="{BB962C8B-B14F-4D97-AF65-F5344CB8AC3E}">
        <p14:creationId xmlns:p14="http://schemas.microsoft.com/office/powerpoint/2010/main" val="698536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5322" y="2206986"/>
            <a:ext cx="6252210" cy="338554"/>
          </a:xfrm>
          <a:prstGeom prst="rect">
            <a:avLst/>
          </a:prstGeom>
        </p:spPr>
        <p:txBody>
          <a:bodyPr wrap="square" anchor="b">
            <a:spAutoFit/>
          </a:bodyPr>
          <a:lstStyle/>
          <a:p>
            <a:r>
              <a:rPr lang="en-US" sz="1600" dirty="0">
                <a:solidFill>
                  <a:srgbClr val="FDA400"/>
                </a:solidFill>
                <a:latin typeface="Avenir Next Condensed" panose="020B0506020202020204" pitchFamily="34" charset="0"/>
              </a:rPr>
              <a:t>NAME OF THE SEMINAR</a:t>
            </a:r>
          </a:p>
        </p:txBody>
      </p:sp>
      <p:sp>
        <p:nvSpPr>
          <p:cNvPr id="10" name="TextBox 9">
            <a:extLst>
              <a:ext uri="{FF2B5EF4-FFF2-40B4-BE49-F238E27FC236}">
                <a16:creationId xmlns:a16="http://schemas.microsoft.com/office/drawing/2014/main" id="{0E0CE529-1C45-F548-AE8A-BB4457328103}"/>
              </a:ext>
            </a:extLst>
          </p:cNvPr>
          <p:cNvSpPr txBox="1"/>
          <p:nvPr/>
        </p:nvSpPr>
        <p:spPr>
          <a:xfrm>
            <a:off x="225322" y="2376263"/>
            <a:ext cx="4536170" cy="1754326"/>
          </a:xfrm>
          <a:prstGeom prst="rect">
            <a:avLst/>
          </a:prstGeom>
          <a:noFill/>
        </p:spPr>
        <p:txBody>
          <a:bodyPr wrap="square" rtlCol="0" anchor="t" anchorCtr="0">
            <a:spAutoFit/>
          </a:bodyPr>
          <a:lstStyle/>
          <a:p>
            <a:r>
              <a:rPr lang="en-US" sz="5400" b="1" dirty="0">
                <a:solidFill>
                  <a:schemeClr val="bg1"/>
                </a:solidFill>
                <a:latin typeface="Avenir Next Condensed" panose="020B0506020202020204" pitchFamily="34" charset="0"/>
              </a:rPr>
              <a:t>TITLE OF THE NEW SECTION</a:t>
            </a:r>
            <a:endParaRPr lang="en-US" sz="2400" b="1" dirty="0">
              <a:solidFill>
                <a:schemeClr val="bg1"/>
              </a:solidFill>
              <a:latin typeface="Avenir Next Condensed" panose="020B0506020202020204" pitchFamily="34" charset="0"/>
            </a:endParaRPr>
          </a:p>
        </p:txBody>
      </p:sp>
    </p:spTree>
    <p:extLst>
      <p:ext uri="{BB962C8B-B14F-4D97-AF65-F5344CB8AC3E}">
        <p14:creationId xmlns:p14="http://schemas.microsoft.com/office/powerpoint/2010/main" val="3531525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4205" y="-397"/>
            <a:ext cx="9152410" cy="6858794"/>
          </a:xfrm>
          <a:prstGeom prst="rect">
            <a:avLst/>
          </a:prstGeom>
        </p:spPr>
      </p:pic>
    </p:spTree>
    <p:extLst>
      <p:ext uri="{BB962C8B-B14F-4D97-AF65-F5344CB8AC3E}">
        <p14:creationId xmlns:p14="http://schemas.microsoft.com/office/powerpoint/2010/main" val="1985433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Living with a Spouse with Mental Illness</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523220"/>
          </a:xfrm>
          <a:prstGeom prst="rect">
            <a:avLst/>
          </a:prstGeom>
          <a:noFill/>
        </p:spPr>
        <p:txBody>
          <a:bodyPr wrap="square" rtlCol="0">
            <a:spAutoFit/>
          </a:bodyPr>
          <a:lstStyle/>
          <a:p>
            <a:r>
              <a:rPr lang="en-US" sz="2800" b="1" dirty="0">
                <a:solidFill>
                  <a:schemeClr val="bg1"/>
                </a:solidFill>
              </a:rPr>
              <a:t>Text</a:t>
            </a:r>
            <a:endParaRPr lang="en-US" sz="28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960527" y="3159673"/>
            <a:ext cx="6949477" cy="2800767"/>
          </a:xfrm>
          <a:prstGeom prst="rect">
            <a:avLst/>
          </a:prstGeom>
          <a:noFill/>
        </p:spPr>
        <p:txBody>
          <a:bodyPr wrap="square" rtlCol="0">
            <a:spAutoFit/>
          </a:bodyPr>
          <a:lstStyle/>
          <a:p>
            <a:pPr algn="ctr"/>
            <a:r>
              <a:rPr lang="de-DE" sz="3200" b="1" i="1" dirty="0"/>
              <a:t>“The </a:t>
            </a:r>
            <a:r>
              <a:rPr lang="de-DE" sz="3200" b="1" i="1" dirty="0" err="1"/>
              <a:t>things</a:t>
            </a:r>
            <a:r>
              <a:rPr lang="de-DE" sz="3200" b="1" i="1" dirty="0"/>
              <a:t> </a:t>
            </a:r>
            <a:r>
              <a:rPr lang="de-DE" sz="3200" b="1" i="1" dirty="0" err="1"/>
              <a:t>which</a:t>
            </a:r>
            <a:r>
              <a:rPr lang="de-DE" sz="3200" b="1" i="1" dirty="0"/>
              <a:t> </a:t>
            </a:r>
            <a:r>
              <a:rPr lang="de-DE" sz="3200" b="1" i="1" dirty="0" err="1"/>
              <a:t>you</a:t>
            </a:r>
            <a:r>
              <a:rPr lang="de-DE" sz="3200" b="1" i="1" dirty="0"/>
              <a:t> </a:t>
            </a:r>
            <a:r>
              <a:rPr lang="de-DE" sz="3200" b="1" i="1" dirty="0" err="1"/>
              <a:t>have</a:t>
            </a:r>
            <a:r>
              <a:rPr lang="de-DE" sz="3200" b="1" i="1" dirty="0"/>
              <a:t> </a:t>
            </a:r>
            <a:r>
              <a:rPr lang="de-DE" sz="3200" b="1" i="1" dirty="0" err="1"/>
              <a:t>learned</a:t>
            </a:r>
            <a:r>
              <a:rPr lang="de-DE" sz="3200" b="1" i="1" dirty="0"/>
              <a:t> and </a:t>
            </a:r>
            <a:r>
              <a:rPr lang="de-DE" sz="3200" b="1" i="1" dirty="0" err="1"/>
              <a:t>received</a:t>
            </a:r>
            <a:r>
              <a:rPr lang="de-DE" sz="3200" b="1" i="1" dirty="0"/>
              <a:t> and </a:t>
            </a:r>
            <a:r>
              <a:rPr lang="de-DE" sz="3200" b="1" i="1" dirty="0" err="1"/>
              <a:t>heard</a:t>
            </a:r>
            <a:r>
              <a:rPr lang="de-DE" sz="3200" b="1" i="1" dirty="0"/>
              <a:t> and </a:t>
            </a:r>
            <a:r>
              <a:rPr lang="de-DE" sz="3200" b="1" i="1" dirty="0" err="1"/>
              <a:t>saw</a:t>
            </a:r>
            <a:r>
              <a:rPr lang="de-DE" sz="3200" b="1" i="1" dirty="0"/>
              <a:t> in </a:t>
            </a:r>
            <a:r>
              <a:rPr lang="de-DE" sz="3200" b="1" i="1" dirty="0" err="1"/>
              <a:t>me</a:t>
            </a:r>
            <a:r>
              <a:rPr lang="de-DE" sz="3200" b="1" i="1" dirty="0"/>
              <a:t>, </a:t>
            </a:r>
            <a:r>
              <a:rPr lang="de-DE" sz="3200" b="1" i="1" dirty="0" err="1"/>
              <a:t>these</a:t>
            </a:r>
            <a:r>
              <a:rPr lang="de-DE" sz="3200" b="1" i="1" dirty="0"/>
              <a:t> do, and </a:t>
            </a:r>
            <a:r>
              <a:rPr lang="de-DE" sz="3200" b="1" i="1" dirty="0" err="1"/>
              <a:t>the</a:t>
            </a:r>
            <a:r>
              <a:rPr lang="de-DE" sz="3200" b="1" i="1" dirty="0"/>
              <a:t> </a:t>
            </a:r>
            <a:r>
              <a:rPr lang="de-DE" sz="3200" b="1" i="1" dirty="0" err="1"/>
              <a:t>God</a:t>
            </a:r>
            <a:r>
              <a:rPr lang="de-DE" sz="3200" b="1" i="1" dirty="0"/>
              <a:t> </a:t>
            </a:r>
            <a:r>
              <a:rPr lang="de-DE" sz="3200" b="1" i="1" dirty="0" err="1"/>
              <a:t>of</a:t>
            </a:r>
            <a:r>
              <a:rPr lang="de-DE" sz="3200" b="1" i="1" dirty="0"/>
              <a:t> </a:t>
            </a:r>
            <a:r>
              <a:rPr lang="de-DE" sz="3200" b="1" i="1" dirty="0" err="1"/>
              <a:t>peace</a:t>
            </a:r>
            <a:r>
              <a:rPr lang="de-DE" sz="3200" b="1" i="1" dirty="0"/>
              <a:t> </a:t>
            </a:r>
          </a:p>
          <a:p>
            <a:pPr algn="ctr"/>
            <a:r>
              <a:rPr lang="de-DE" sz="3200" b="1" i="1" dirty="0"/>
              <a:t>will </a:t>
            </a:r>
            <a:r>
              <a:rPr lang="de-DE" sz="3200" b="1" i="1" dirty="0" err="1"/>
              <a:t>be</a:t>
            </a:r>
            <a:r>
              <a:rPr lang="de-DE" sz="3200" b="1" i="1" dirty="0"/>
              <a:t> </a:t>
            </a:r>
            <a:r>
              <a:rPr lang="de-DE" sz="3200" b="1" i="1" dirty="0" err="1"/>
              <a:t>with</a:t>
            </a:r>
            <a:r>
              <a:rPr lang="de-DE" sz="3200" b="1" i="1" dirty="0"/>
              <a:t> </a:t>
            </a:r>
            <a:r>
              <a:rPr lang="de-DE" sz="3200" b="1" i="1" dirty="0" err="1"/>
              <a:t>you</a:t>
            </a:r>
            <a:r>
              <a:rPr lang="de-DE" sz="3200" b="1" i="1" dirty="0"/>
              <a:t>.“</a:t>
            </a:r>
            <a:r>
              <a:rPr lang="de-DE" sz="3200" dirty="0"/>
              <a:t> </a:t>
            </a:r>
          </a:p>
          <a:p>
            <a:pPr algn="ctr"/>
            <a:endParaRPr lang="de-DE" sz="2400" dirty="0"/>
          </a:p>
          <a:p>
            <a:pPr algn="ctr"/>
            <a:r>
              <a:rPr lang="de-DE" sz="2400" dirty="0" err="1"/>
              <a:t>Philippians</a:t>
            </a:r>
            <a:r>
              <a:rPr lang="de-DE" sz="2400" dirty="0"/>
              <a:t> 4:9 </a:t>
            </a:r>
            <a:endParaRPr lang="en-US" sz="2400" dirty="0"/>
          </a:p>
        </p:txBody>
      </p:sp>
      <p:pic>
        <p:nvPicPr>
          <p:cNvPr id="12" name="Picture 11">
            <a:extLst>
              <a:ext uri="{FF2B5EF4-FFF2-40B4-BE49-F238E27FC236}">
                <a16:creationId xmlns:a16="http://schemas.microsoft.com/office/drawing/2014/main" id="{1C277CBE-ADF9-3D45-8EB4-0A721F452348}"/>
              </a:ext>
            </a:extLst>
          </p:cNvPr>
          <p:cNvPicPr>
            <a:picLocks noChangeAspect="1"/>
          </p:cNvPicPr>
          <p:nvPr/>
        </p:nvPicPr>
        <p:blipFill>
          <a:blip r:embed="rId3"/>
          <a:stretch>
            <a:fillRect/>
          </a:stretch>
        </p:blipFill>
        <p:spPr>
          <a:xfrm>
            <a:off x="3197833" y="1049046"/>
            <a:ext cx="2748334" cy="16814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37264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Living with a Spouse with Mental Illness</a:t>
            </a:r>
          </a:p>
        </p:txBody>
      </p:sp>
      <p:sp>
        <p:nvSpPr>
          <p:cNvPr id="10" name="TextBox 9">
            <a:extLst>
              <a:ext uri="{FF2B5EF4-FFF2-40B4-BE49-F238E27FC236}">
                <a16:creationId xmlns:a16="http://schemas.microsoft.com/office/drawing/2014/main" id="{0E0CE529-1C45-F548-AE8A-BB4457328103}"/>
              </a:ext>
            </a:extLst>
          </p:cNvPr>
          <p:cNvSpPr txBox="1"/>
          <p:nvPr/>
        </p:nvSpPr>
        <p:spPr>
          <a:xfrm>
            <a:off x="355884" y="86666"/>
            <a:ext cx="8141357" cy="754694"/>
          </a:xfrm>
          <a:prstGeom prst="rect">
            <a:avLst/>
          </a:prstGeom>
          <a:noFill/>
        </p:spPr>
        <p:txBody>
          <a:bodyPr wrap="square" rtlCol="0">
            <a:spAutoFit/>
          </a:bodyPr>
          <a:lstStyle/>
          <a:p>
            <a:pPr>
              <a:lnSpc>
                <a:spcPct val="150000"/>
              </a:lnSpc>
              <a:buClr>
                <a:srgbClr val="E18F39"/>
              </a:buClr>
            </a:pPr>
            <a:r>
              <a:rPr lang="en-US" sz="3200" b="1" dirty="0">
                <a:solidFill>
                  <a:schemeClr val="bg1"/>
                </a:solidFill>
              </a:rPr>
              <a:t>Statement of Purpose</a:t>
            </a:r>
          </a:p>
        </p:txBody>
      </p:sp>
      <p:sp>
        <p:nvSpPr>
          <p:cNvPr id="11" name="TextBox 10">
            <a:extLst>
              <a:ext uri="{FF2B5EF4-FFF2-40B4-BE49-F238E27FC236}">
                <a16:creationId xmlns:a16="http://schemas.microsoft.com/office/drawing/2014/main" id="{A321DCA3-A769-C049-BA95-5D4CF043B697}"/>
              </a:ext>
            </a:extLst>
          </p:cNvPr>
          <p:cNvSpPr txBox="1"/>
          <p:nvPr/>
        </p:nvSpPr>
        <p:spPr>
          <a:xfrm>
            <a:off x="802320" y="1262134"/>
            <a:ext cx="7539360" cy="4524315"/>
          </a:xfrm>
          <a:prstGeom prst="rect">
            <a:avLst/>
          </a:prstGeom>
          <a:noFill/>
        </p:spPr>
        <p:txBody>
          <a:bodyPr wrap="square" rtlCol="0">
            <a:spAutoFit/>
          </a:bodyPr>
          <a:lstStyle/>
          <a:p>
            <a:pPr>
              <a:buClr>
                <a:srgbClr val="E18F39"/>
              </a:buClr>
            </a:pPr>
            <a:r>
              <a:rPr lang="en-US" sz="3200" dirty="0"/>
              <a:t>Living with a spouse who has mental illness is not an easy task. It can be especially difficult and confusing if your spouse does not acknowledge there is an issue. </a:t>
            </a:r>
          </a:p>
          <a:p>
            <a:pPr>
              <a:buClr>
                <a:srgbClr val="E18F39"/>
              </a:buClr>
            </a:pPr>
            <a:endParaRPr lang="en-US" sz="3200" dirty="0"/>
          </a:p>
          <a:p>
            <a:pPr>
              <a:buClr>
                <a:srgbClr val="E18F39"/>
              </a:buClr>
            </a:pPr>
            <a:r>
              <a:rPr lang="en-US" sz="3200" dirty="0"/>
              <a:t>Communication, spouse support, and self-care are essential for all marriages to be successful and happy, and even more critical when mental illness is present. </a:t>
            </a:r>
          </a:p>
        </p:txBody>
      </p:sp>
    </p:spTree>
    <p:extLst>
      <p:ext uri="{BB962C8B-B14F-4D97-AF65-F5344CB8AC3E}">
        <p14:creationId xmlns:p14="http://schemas.microsoft.com/office/powerpoint/2010/main" val="299203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8555"/>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Living with a Spouse with Mental Illness</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584775"/>
          </a:xfrm>
          <a:prstGeom prst="rect">
            <a:avLst/>
          </a:prstGeom>
          <a:noFill/>
        </p:spPr>
        <p:txBody>
          <a:bodyPr wrap="square" rtlCol="0">
            <a:spAutoFit/>
          </a:bodyPr>
          <a:lstStyle/>
          <a:p>
            <a:r>
              <a:rPr lang="en-US" sz="3200" b="1" dirty="0">
                <a:solidFill>
                  <a:schemeClr val="bg1"/>
                </a:solidFill>
              </a:rPr>
              <a:t>Introduction</a:t>
            </a:r>
            <a:endParaRPr lang="en-US" sz="32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767918" y="1150991"/>
            <a:ext cx="7608163" cy="5016758"/>
          </a:xfrm>
          <a:prstGeom prst="rect">
            <a:avLst/>
          </a:prstGeom>
          <a:noFill/>
        </p:spPr>
        <p:txBody>
          <a:bodyPr wrap="square" rtlCol="0">
            <a:spAutoFit/>
          </a:bodyPr>
          <a:lstStyle/>
          <a:p>
            <a:pPr>
              <a:buClr>
                <a:srgbClr val="E18F39"/>
              </a:buClr>
            </a:pPr>
            <a:r>
              <a:rPr lang="en-US" sz="3200" b="1" dirty="0"/>
              <a:t>Marriage is generally believed to have many health benefits:</a:t>
            </a:r>
          </a:p>
          <a:p>
            <a:pPr>
              <a:buClr>
                <a:srgbClr val="E18F39"/>
              </a:buClr>
            </a:pPr>
            <a:endParaRPr lang="en-US" sz="2000" dirty="0"/>
          </a:p>
          <a:p>
            <a:pPr marL="285750" indent="-285750">
              <a:buClr>
                <a:srgbClr val="E18F39"/>
              </a:buClr>
              <a:buFont typeface="Arial" panose="020B0604020202020204" pitchFamily="34" charset="0"/>
              <a:buChar char="•"/>
            </a:pPr>
            <a:r>
              <a:rPr lang="en-US" sz="3200" dirty="0"/>
              <a:t>Higher quality of life </a:t>
            </a:r>
          </a:p>
          <a:p>
            <a:pPr marL="285750" indent="-285750">
              <a:buClr>
                <a:srgbClr val="E18F39"/>
              </a:buClr>
              <a:buFont typeface="Arial" panose="020B0604020202020204" pitchFamily="34" charset="0"/>
              <a:buChar char="•"/>
            </a:pPr>
            <a:r>
              <a:rPr lang="en-US" sz="3200" dirty="0"/>
              <a:t>Lower mortality rates</a:t>
            </a:r>
          </a:p>
          <a:p>
            <a:pPr marL="285750" indent="-285750">
              <a:buClr>
                <a:srgbClr val="E18F39"/>
              </a:buClr>
              <a:buFont typeface="Arial" panose="020B0604020202020204" pitchFamily="34" charset="0"/>
              <a:buChar char="•"/>
            </a:pPr>
            <a:r>
              <a:rPr lang="en-US" sz="3200" dirty="0"/>
              <a:t>More earnings</a:t>
            </a:r>
          </a:p>
          <a:p>
            <a:pPr marL="285750" indent="-285750">
              <a:buClr>
                <a:srgbClr val="E18F39"/>
              </a:buClr>
              <a:buFont typeface="Arial" panose="020B0604020202020204" pitchFamily="34" charset="0"/>
              <a:buChar char="•"/>
            </a:pPr>
            <a:r>
              <a:rPr lang="en-US" sz="3200" dirty="0"/>
              <a:t>Better sex</a:t>
            </a:r>
          </a:p>
          <a:p>
            <a:pPr marL="285750" indent="-285750">
              <a:buClr>
                <a:srgbClr val="E18F39"/>
              </a:buClr>
              <a:buFont typeface="Arial" panose="020B0604020202020204" pitchFamily="34" charset="0"/>
              <a:buChar char="•"/>
            </a:pPr>
            <a:r>
              <a:rPr lang="en-US" sz="3200" dirty="0"/>
              <a:t>Better physical and mental health</a:t>
            </a:r>
          </a:p>
          <a:p>
            <a:pPr marL="285750" indent="-285750">
              <a:buClr>
                <a:srgbClr val="E18F39"/>
              </a:buClr>
              <a:buFont typeface="Arial" panose="020B0604020202020204" pitchFamily="34" charset="0"/>
              <a:buChar char="•"/>
            </a:pPr>
            <a:r>
              <a:rPr lang="en-US" sz="3200" dirty="0"/>
              <a:t>Lifelong companionship among other benefits </a:t>
            </a:r>
          </a:p>
        </p:txBody>
      </p:sp>
      <p:pic>
        <p:nvPicPr>
          <p:cNvPr id="12" name="Picture 11">
            <a:extLst>
              <a:ext uri="{FF2B5EF4-FFF2-40B4-BE49-F238E27FC236}">
                <a16:creationId xmlns:a16="http://schemas.microsoft.com/office/drawing/2014/main" id="{1C277CBE-ADF9-3D45-8EB4-0A721F452348}"/>
              </a:ext>
            </a:extLst>
          </p:cNvPr>
          <p:cNvPicPr>
            <a:picLocks noChangeAspect="1"/>
          </p:cNvPicPr>
          <p:nvPr/>
        </p:nvPicPr>
        <p:blipFill>
          <a:blip r:embed="rId3"/>
          <a:stretch>
            <a:fillRect/>
          </a:stretch>
        </p:blipFill>
        <p:spPr>
          <a:xfrm>
            <a:off x="5261718" y="2107267"/>
            <a:ext cx="3114363" cy="1905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74978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Living with a Spouse with Mental Illness</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584775"/>
          </a:xfrm>
          <a:prstGeom prst="rect">
            <a:avLst/>
          </a:prstGeom>
          <a:noFill/>
        </p:spPr>
        <p:txBody>
          <a:bodyPr wrap="square" rtlCol="0">
            <a:spAutoFit/>
          </a:bodyPr>
          <a:lstStyle/>
          <a:p>
            <a:r>
              <a:rPr lang="en-US" sz="3200" b="1" dirty="0">
                <a:solidFill>
                  <a:schemeClr val="bg1"/>
                </a:solidFill>
              </a:rPr>
              <a:t>Introduction</a:t>
            </a:r>
            <a:endParaRPr lang="en-US" sz="32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767918" y="1513068"/>
            <a:ext cx="7608163" cy="4278094"/>
          </a:xfrm>
          <a:prstGeom prst="rect">
            <a:avLst/>
          </a:prstGeom>
          <a:noFill/>
        </p:spPr>
        <p:txBody>
          <a:bodyPr wrap="square" rtlCol="0">
            <a:spAutoFit/>
          </a:bodyPr>
          <a:lstStyle/>
          <a:p>
            <a:pPr marL="285750" indent="-285750">
              <a:buClr>
                <a:srgbClr val="E18F39"/>
              </a:buClr>
              <a:buFont typeface="Arial" panose="020B0604020202020204" pitchFamily="34" charset="0"/>
              <a:buChar char="•"/>
            </a:pPr>
            <a:r>
              <a:rPr lang="en-US" sz="2800" dirty="0"/>
              <a:t>Depending on the nature of marriage and family relationships, mental health can be positively enhanced or negatively impacted, particularly in individuals who are already struggling with mental illness. </a:t>
            </a:r>
          </a:p>
          <a:p>
            <a:pPr marL="285750" indent="-285750">
              <a:buClr>
                <a:srgbClr val="E18F39"/>
              </a:buClr>
              <a:buFont typeface="Arial" panose="020B0604020202020204" pitchFamily="34" charset="0"/>
              <a:buChar char="•"/>
            </a:pPr>
            <a:endParaRPr lang="en-US" sz="2800" dirty="0"/>
          </a:p>
          <a:p>
            <a:pPr marL="285750" indent="-285750">
              <a:buClr>
                <a:srgbClr val="E18F39"/>
              </a:buClr>
              <a:buFont typeface="Arial" panose="020B0604020202020204" pitchFamily="34" charset="0"/>
              <a:buChar char="•"/>
            </a:pPr>
            <a:r>
              <a:rPr lang="en-US" sz="2800" dirty="0"/>
              <a:t>Sometimes the nature of the relationship can also trigger symptoms in individuals who might have been predisposed to mental illness. </a:t>
            </a:r>
          </a:p>
          <a:p>
            <a:pPr>
              <a:buClr>
                <a:srgbClr val="E18F39"/>
              </a:buClr>
            </a:pPr>
            <a:endParaRPr lang="en-US" sz="2000" dirty="0"/>
          </a:p>
        </p:txBody>
      </p:sp>
    </p:spTree>
    <p:extLst>
      <p:ext uri="{BB962C8B-B14F-4D97-AF65-F5344CB8AC3E}">
        <p14:creationId xmlns:p14="http://schemas.microsoft.com/office/powerpoint/2010/main" val="66853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Living with a Spouse with Mental Illness</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584775"/>
          </a:xfrm>
          <a:prstGeom prst="rect">
            <a:avLst/>
          </a:prstGeom>
          <a:noFill/>
        </p:spPr>
        <p:txBody>
          <a:bodyPr wrap="square" rtlCol="0">
            <a:spAutoFit/>
          </a:bodyPr>
          <a:lstStyle/>
          <a:p>
            <a:r>
              <a:rPr lang="en-US" sz="3200" b="1" dirty="0">
                <a:solidFill>
                  <a:schemeClr val="bg1"/>
                </a:solidFill>
              </a:rPr>
              <a:t>Introduction</a:t>
            </a:r>
            <a:endParaRPr lang="en-US" sz="32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767918" y="1513068"/>
            <a:ext cx="7608163" cy="4524315"/>
          </a:xfrm>
          <a:prstGeom prst="rect">
            <a:avLst/>
          </a:prstGeom>
          <a:noFill/>
        </p:spPr>
        <p:txBody>
          <a:bodyPr wrap="square" rtlCol="0">
            <a:spAutoFit/>
          </a:bodyPr>
          <a:lstStyle/>
          <a:p>
            <a:pPr marL="285750" indent="-285750">
              <a:buClr>
                <a:srgbClr val="E18F39"/>
              </a:buClr>
              <a:buFont typeface="Arial" panose="020B0604020202020204" pitchFamily="34" charset="0"/>
              <a:buChar char="•"/>
            </a:pPr>
            <a:r>
              <a:rPr lang="en-US" sz="3200" dirty="0"/>
              <a:t>For too long, mental illness has been the “silent” illness in faith communities and across many cultures. </a:t>
            </a:r>
          </a:p>
          <a:p>
            <a:pPr>
              <a:buClr>
                <a:srgbClr val="E18F39"/>
              </a:buClr>
            </a:pPr>
            <a:endParaRPr lang="en-US" sz="3200" dirty="0"/>
          </a:p>
          <a:p>
            <a:pPr marL="285750" indent="-285750">
              <a:buClr>
                <a:srgbClr val="E18F39"/>
              </a:buClr>
              <a:buFont typeface="Arial" panose="020B0604020202020204" pitchFamily="34" charset="0"/>
              <a:buChar char="•"/>
            </a:pPr>
            <a:r>
              <a:rPr lang="en-US" sz="3200" dirty="0"/>
              <a:t>In this seminar, we will primarily address mild mental illness and offer guidance on how to identify symptoms and offer tips on how to live with a spouse who is struggling with mental illness. </a:t>
            </a:r>
          </a:p>
        </p:txBody>
      </p:sp>
    </p:spTree>
    <p:extLst>
      <p:ext uri="{BB962C8B-B14F-4D97-AF65-F5344CB8AC3E}">
        <p14:creationId xmlns:p14="http://schemas.microsoft.com/office/powerpoint/2010/main" val="3862312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Living with a Spouse with Mental Illness</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69" y="317323"/>
            <a:ext cx="7589631" cy="523220"/>
          </a:xfrm>
          <a:prstGeom prst="rect">
            <a:avLst/>
          </a:prstGeom>
          <a:noFill/>
        </p:spPr>
        <p:txBody>
          <a:bodyPr wrap="square" rtlCol="0">
            <a:spAutoFit/>
          </a:bodyPr>
          <a:lstStyle/>
          <a:p>
            <a:r>
              <a:rPr lang="en-US" sz="2800" b="1" dirty="0">
                <a:solidFill>
                  <a:schemeClr val="bg1"/>
                </a:solidFill>
              </a:rPr>
              <a:t>Identifying Signs of Mental Illness in Your Spouse</a:t>
            </a:r>
            <a:endParaRPr lang="en-US" sz="2800" dirty="0">
              <a:solidFill>
                <a:schemeClr val="bg1"/>
              </a:solidFill>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976544" y="1274285"/>
            <a:ext cx="7093258" cy="4836389"/>
          </a:xfrm>
          <a:prstGeom prst="rect">
            <a:avLst/>
          </a:prstGeom>
          <a:noFill/>
        </p:spPr>
        <p:txBody>
          <a:bodyPr wrap="square" rtlCol="0">
            <a:spAutoFit/>
          </a:bodyPr>
          <a:lstStyle/>
          <a:p>
            <a:pPr>
              <a:buClr>
                <a:srgbClr val="E18F39"/>
              </a:buClr>
            </a:pPr>
            <a:r>
              <a:rPr lang="en-US" sz="2400" b="1" dirty="0"/>
              <a:t>While each mental health disorder has its own unique set of symptoms, there are some common signs that can help you get a general idea of whether there may be a problem that needs to be addressed: </a:t>
            </a:r>
          </a:p>
          <a:p>
            <a:pPr marL="285750" indent="-285750">
              <a:lnSpc>
                <a:spcPct val="150000"/>
              </a:lnSpc>
              <a:buClr>
                <a:srgbClr val="E18F39"/>
              </a:buClr>
              <a:buFont typeface="Arial" panose="020B0604020202020204" pitchFamily="34" charset="0"/>
              <a:buChar char="•"/>
            </a:pPr>
            <a:r>
              <a:rPr lang="en-US" sz="2400" dirty="0"/>
              <a:t>Excessive sadness</a:t>
            </a:r>
          </a:p>
          <a:p>
            <a:pPr marL="285750" indent="-285750">
              <a:lnSpc>
                <a:spcPct val="150000"/>
              </a:lnSpc>
              <a:buClr>
                <a:srgbClr val="E18F39"/>
              </a:buClr>
              <a:buFont typeface="Arial" panose="020B0604020202020204" pitchFamily="34" charset="0"/>
              <a:buChar char="•"/>
            </a:pPr>
            <a:r>
              <a:rPr lang="en-US" sz="2400" dirty="0"/>
              <a:t>Trouble sleeping or feeling tired</a:t>
            </a:r>
          </a:p>
          <a:p>
            <a:pPr marL="285750" indent="-285750">
              <a:lnSpc>
                <a:spcPct val="150000"/>
              </a:lnSpc>
              <a:buClr>
                <a:srgbClr val="E18F39"/>
              </a:buClr>
              <a:buFont typeface="Arial" panose="020B0604020202020204" pitchFamily="34" charset="0"/>
              <a:buChar char="•"/>
            </a:pPr>
            <a:r>
              <a:rPr lang="en-US" sz="2400" dirty="0"/>
              <a:t>Strong feelings of anger or irritability</a:t>
            </a:r>
          </a:p>
          <a:p>
            <a:pPr marL="285750" indent="-285750">
              <a:lnSpc>
                <a:spcPct val="150000"/>
              </a:lnSpc>
              <a:buClr>
                <a:srgbClr val="E18F39"/>
              </a:buClr>
              <a:buFont typeface="Arial" panose="020B0604020202020204" pitchFamily="34" charset="0"/>
              <a:buChar char="•"/>
            </a:pPr>
            <a:r>
              <a:rPr lang="en-US" sz="2400" dirty="0"/>
              <a:t>Excessive worries or fears</a:t>
            </a:r>
          </a:p>
          <a:p>
            <a:pPr marL="285750" indent="-285750">
              <a:lnSpc>
                <a:spcPct val="150000"/>
              </a:lnSpc>
              <a:buClr>
                <a:srgbClr val="E18F39"/>
              </a:buClr>
              <a:buFont typeface="Arial" panose="020B0604020202020204" pitchFamily="34" charset="0"/>
              <a:buChar char="•"/>
            </a:pPr>
            <a:r>
              <a:rPr lang="en-US" sz="2400" dirty="0"/>
              <a:t>Having suicidal thoughts</a:t>
            </a:r>
          </a:p>
          <a:p>
            <a:pPr marL="285750" indent="-285750">
              <a:lnSpc>
                <a:spcPct val="150000"/>
              </a:lnSpc>
              <a:buClr>
                <a:srgbClr val="E18F39"/>
              </a:buClr>
              <a:buFont typeface="Arial" panose="020B0604020202020204" pitchFamily="34" charset="0"/>
              <a:buChar char="•"/>
            </a:pPr>
            <a:r>
              <a:rPr lang="en-US" sz="2400" dirty="0"/>
              <a:t>Isolation from friends</a:t>
            </a:r>
          </a:p>
        </p:txBody>
      </p:sp>
    </p:spTree>
    <p:extLst>
      <p:ext uri="{BB962C8B-B14F-4D97-AF65-F5344CB8AC3E}">
        <p14:creationId xmlns:p14="http://schemas.microsoft.com/office/powerpoint/2010/main" val="3482195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Living with a Spouse with Mental Illness</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69" y="317323"/>
            <a:ext cx="7589631" cy="523220"/>
          </a:xfrm>
          <a:prstGeom prst="rect">
            <a:avLst/>
          </a:prstGeom>
          <a:noFill/>
        </p:spPr>
        <p:txBody>
          <a:bodyPr wrap="square" rtlCol="0">
            <a:spAutoFit/>
          </a:bodyPr>
          <a:lstStyle/>
          <a:p>
            <a:r>
              <a:rPr lang="en-US" sz="2800" b="1" dirty="0">
                <a:solidFill>
                  <a:schemeClr val="bg1"/>
                </a:solidFill>
              </a:rPr>
              <a:t>Identifying Signs of Mental Illness in Your Spouse</a:t>
            </a:r>
            <a:endParaRPr lang="en-US" sz="2800" dirty="0">
              <a:solidFill>
                <a:schemeClr val="bg1"/>
              </a:solidFill>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834890" y="1418587"/>
            <a:ext cx="7376956" cy="4405501"/>
          </a:xfrm>
          <a:prstGeom prst="rect">
            <a:avLst/>
          </a:prstGeom>
          <a:noFill/>
        </p:spPr>
        <p:txBody>
          <a:bodyPr wrap="square" rtlCol="0">
            <a:spAutoFit/>
          </a:bodyPr>
          <a:lstStyle/>
          <a:p>
            <a:pPr marL="285750" indent="-285750">
              <a:buClr>
                <a:srgbClr val="E18F39"/>
              </a:buClr>
              <a:buFont typeface="Arial" panose="020B0604020202020204" pitchFamily="34" charset="0"/>
              <a:buChar char="•"/>
            </a:pPr>
            <a:r>
              <a:rPr lang="en-US" sz="2400" dirty="0"/>
              <a:t>Extreme mood swings (i.e., going from feeling depressed to feeling euphoric quickly)</a:t>
            </a:r>
          </a:p>
          <a:p>
            <a:pPr>
              <a:buClr>
                <a:srgbClr val="E18F39"/>
              </a:buClr>
            </a:pPr>
            <a:endParaRPr lang="en-US" sz="800" dirty="0"/>
          </a:p>
          <a:p>
            <a:pPr marL="285750" indent="-285750">
              <a:buClr>
                <a:srgbClr val="E18F39"/>
              </a:buClr>
              <a:buFont typeface="Arial" panose="020B0604020202020204" pitchFamily="34" charset="0"/>
              <a:buChar char="•"/>
            </a:pPr>
            <a:r>
              <a:rPr lang="en-US" sz="2400" dirty="0"/>
              <a:t>Having hallucinations, delusions, or difficulty perceiving reality</a:t>
            </a:r>
          </a:p>
          <a:p>
            <a:pPr marL="285750" indent="-285750">
              <a:lnSpc>
                <a:spcPct val="150000"/>
              </a:lnSpc>
              <a:buClr>
                <a:srgbClr val="E18F39"/>
              </a:buClr>
              <a:buFont typeface="Arial" panose="020B0604020202020204" pitchFamily="34" charset="0"/>
              <a:buChar char="•"/>
            </a:pPr>
            <a:r>
              <a:rPr lang="en-US" sz="2400" dirty="0"/>
              <a:t>Withdrawing from social activities</a:t>
            </a:r>
          </a:p>
          <a:p>
            <a:pPr marL="285750" indent="-285750">
              <a:lnSpc>
                <a:spcPct val="150000"/>
              </a:lnSpc>
              <a:buClr>
                <a:srgbClr val="E18F39"/>
              </a:buClr>
              <a:buFont typeface="Arial" panose="020B0604020202020204" pitchFamily="34" charset="0"/>
              <a:buChar char="•"/>
            </a:pPr>
            <a:r>
              <a:rPr lang="en-US" sz="2400" dirty="0"/>
              <a:t>Inability to deal with daily problems or stress</a:t>
            </a:r>
          </a:p>
          <a:p>
            <a:pPr marL="285750" indent="-285750">
              <a:lnSpc>
                <a:spcPct val="150000"/>
              </a:lnSpc>
              <a:buClr>
                <a:srgbClr val="E18F39"/>
              </a:buClr>
              <a:buFont typeface="Arial" panose="020B0604020202020204" pitchFamily="34" charset="0"/>
              <a:buChar char="•"/>
            </a:pPr>
            <a:r>
              <a:rPr lang="en-US" sz="2400" dirty="0"/>
              <a:t>Changes in sex drive</a:t>
            </a:r>
          </a:p>
          <a:p>
            <a:pPr marL="285750" indent="-285750">
              <a:lnSpc>
                <a:spcPct val="150000"/>
              </a:lnSpc>
              <a:buClr>
                <a:srgbClr val="E18F39"/>
              </a:buClr>
              <a:buFont typeface="Arial" panose="020B0604020202020204" pitchFamily="34" charset="0"/>
              <a:buChar char="•"/>
            </a:pPr>
            <a:r>
              <a:rPr lang="en-US" sz="2400" dirty="0"/>
              <a:t>Changes in appetite</a:t>
            </a:r>
          </a:p>
          <a:p>
            <a:pPr marL="285750" indent="-285750">
              <a:lnSpc>
                <a:spcPct val="150000"/>
              </a:lnSpc>
              <a:buClr>
                <a:srgbClr val="E18F39"/>
              </a:buClr>
              <a:buFont typeface="Arial" panose="020B0604020202020204" pitchFamily="34" charset="0"/>
              <a:buChar char="•"/>
            </a:pPr>
            <a:r>
              <a:rPr lang="en-US" sz="2400" dirty="0"/>
              <a:t>Pervasive lethargy</a:t>
            </a:r>
          </a:p>
        </p:txBody>
      </p:sp>
    </p:spTree>
    <p:extLst>
      <p:ext uri="{BB962C8B-B14F-4D97-AF65-F5344CB8AC3E}">
        <p14:creationId xmlns:p14="http://schemas.microsoft.com/office/powerpoint/2010/main" val="2594072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solidFill>
                  <a:srgbClr val="7030A0"/>
                </a:solidFill>
                <a:latin typeface="Avenir Next Condensed" panose="020B0506020202020204" pitchFamily="34" charset="0"/>
              </a:rPr>
              <a:t>Living with a Spouse with Mental Illness</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69" y="317323"/>
            <a:ext cx="7589631" cy="523220"/>
          </a:xfrm>
          <a:prstGeom prst="rect">
            <a:avLst/>
          </a:prstGeom>
          <a:noFill/>
        </p:spPr>
        <p:txBody>
          <a:bodyPr wrap="square" rtlCol="0">
            <a:spAutoFit/>
          </a:bodyPr>
          <a:lstStyle/>
          <a:p>
            <a:r>
              <a:rPr lang="en-US" sz="2800" b="1" dirty="0">
                <a:solidFill>
                  <a:schemeClr val="bg1"/>
                </a:solidFill>
              </a:rPr>
              <a:t>Mental Health Risk Factors</a:t>
            </a:r>
            <a:endParaRPr lang="en-US" sz="2800" dirty="0">
              <a:solidFill>
                <a:schemeClr val="bg1"/>
              </a:solidFill>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710213" y="1185702"/>
            <a:ext cx="7787027" cy="4897944"/>
          </a:xfrm>
          <a:prstGeom prst="rect">
            <a:avLst/>
          </a:prstGeom>
          <a:noFill/>
        </p:spPr>
        <p:txBody>
          <a:bodyPr wrap="square" rtlCol="0">
            <a:spAutoFit/>
          </a:bodyPr>
          <a:lstStyle/>
          <a:p>
            <a:pPr>
              <a:buClr>
                <a:srgbClr val="E18F39"/>
              </a:buClr>
            </a:pPr>
            <a:r>
              <a:rPr lang="en-US" sz="2800" b="1" dirty="0"/>
              <a:t>Mental disorders are health conditions that affect how a person thinks, feels, and acts. Risk factors for developing mental health disorders include the following:</a:t>
            </a:r>
          </a:p>
          <a:p>
            <a:pPr>
              <a:buClr>
                <a:srgbClr val="E18F39"/>
              </a:buClr>
            </a:pPr>
            <a:endParaRPr lang="en-US" sz="800" b="1" dirty="0"/>
          </a:p>
          <a:p>
            <a:pPr marL="285750" indent="-285750">
              <a:lnSpc>
                <a:spcPct val="150000"/>
              </a:lnSpc>
              <a:buClr>
                <a:srgbClr val="E18F39"/>
              </a:buClr>
              <a:buFont typeface="Arial" panose="020B0604020202020204" pitchFamily="34" charset="0"/>
              <a:buChar char="•"/>
            </a:pPr>
            <a:r>
              <a:rPr lang="en-US" sz="2400" dirty="0"/>
              <a:t>Family history of mental illness</a:t>
            </a:r>
          </a:p>
          <a:p>
            <a:pPr marL="285750" indent="-285750">
              <a:lnSpc>
                <a:spcPct val="150000"/>
              </a:lnSpc>
              <a:buClr>
                <a:srgbClr val="E18F39"/>
              </a:buClr>
              <a:buFont typeface="Arial" panose="020B0604020202020204" pitchFamily="34" charset="0"/>
              <a:buChar char="•"/>
            </a:pPr>
            <a:r>
              <a:rPr lang="en-US" sz="2400" dirty="0"/>
              <a:t>Child abuse or neglect</a:t>
            </a:r>
          </a:p>
          <a:p>
            <a:pPr marL="285750" indent="-285750">
              <a:buClr>
                <a:srgbClr val="E18F39"/>
              </a:buClr>
              <a:buFont typeface="Arial" panose="020B0604020202020204" pitchFamily="34" charset="0"/>
              <a:buChar char="•"/>
            </a:pPr>
            <a:r>
              <a:rPr lang="en-US" sz="2400" dirty="0"/>
              <a:t>Traumatic experiences like sexual assault or military combat</a:t>
            </a:r>
          </a:p>
          <a:p>
            <a:pPr marL="285750" indent="-285750">
              <a:lnSpc>
                <a:spcPct val="150000"/>
              </a:lnSpc>
              <a:buClr>
                <a:srgbClr val="E18F39"/>
              </a:buClr>
              <a:buFont typeface="Arial" panose="020B0604020202020204" pitchFamily="34" charset="0"/>
              <a:buChar char="•"/>
            </a:pPr>
            <a:r>
              <a:rPr lang="en-US" sz="2400" dirty="0"/>
              <a:t>Having a previous mental illness</a:t>
            </a:r>
          </a:p>
          <a:p>
            <a:pPr marL="285750" indent="-285750">
              <a:lnSpc>
                <a:spcPct val="150000"/>
              </a:lnSpc>
              <a:buClr>
                <a:srgbClr val="E18F39"/>
              </a:buClr>
              <a:buFont typeface="Arial" panose="020B0604020202020204" pitchFamily="34" charset="0"/>
              <a:buChar char="•"/>
            </a:pPr>
            <a:r>
              <a:rPr lang="en-US" sz="2400" dirty="0"/>
              <a:t>A lack of healthy relationships</a:t>
            </a:r>
          </a:p>
        </p:txBody>
      </p:sp>
    </p:spTree>
    <p:extLst>
      <p:ext uri="{BB962C8B-B14F-4D97-AF65-F5344CB8AC3E}">
        <p14:creationId xmlns:p14="http://schemas.microsoft.com/office/powerpoint/2010/main" val="3659589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2168</TotalTime>
  <Words>1086</Words>
  <Application>Microsoft Office PowerPoint</Application>
  <PresentationFormat>On-screen Show (4:3)</PresentationFormat>
  <Paragraphs>123</Paragraphs>
  <Slides>18</Slides>
  <Notes>3</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Avenir Next Condensed</vt:lpstr>
      <vt:lpstr>Avenir Next Condensed Medium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rosemay</dc:creator>
  <cp:lastModifiedBy>Leena Soloman</cp:lastModifiedBy>
  <cp:revision>42</cp:revision>
  <dcterms:created xsi:type="dcterms:W3CDTF">2015-08-17T22:20:08Z</dcterms:created>
  <dcterms:modified xsi:type="dcterms:W3CDTF">2022-10-04T03:30:48Z</dcterms:modified>
</cp:coreProperties>
</file>